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80" r:id="rId2"/>
    <p:sldId id="265" r:id="rId3"/>
    <p:sldId id="257" r:id="rId4"/>
    <p:sldId id="266" r:id="rId5"/>
    <p:sldId id="267" r:id="rId6"/>
    <p:sldId id="268" r:id="rId7"/>
    <p:sldId id="261" r:id="rId8"/>
    <p:sldId id="269" r:id="rId9"/>
    <p:sldId id="270" r:id="rId10"/>
    <p:sldId id="256" r:id="rId11"/>
    <p:sldId id="258" r:id="rId12"/>
    <p:sldId id="259" r:id="rId13"/>
    <p:sldId id="260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4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>
        <p:scale>
          <a:sx n="58" d="100"/>
          <a:sy n="58" d="100"/>
        </p:scale>
        <p:origin x="952" y="160"/>
      </p:cViewPr>
      <p:guideLst>
        <p:guide orient="horz" pos="2156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2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64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09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67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9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53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8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21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500E9-421C-7949-919E-934DE68BA6C0}"/>
              </a:ext>
            </a:extLst>
          </p:cNvPr>
          <p:cNvSpPr txBox="1"/>
          <p:nvPr/>
        </p:nvSpPr>
        <p:spPr>
          <a:xfrm>
            <a:off x="325120" y="394692"/>
            <a:ext cx="1154176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Addis Ababa Science and Technology University </a:t>
            </a:r>
          </a:p>
          <a:p>
            <a:pPr algn="ctr"/>
            <a:r>
              <a:rPr lang="en-US" dirty="0"/>
              <a:t>College of Engineering </a:t>
            </a:r>
          </a:p>
          <a:p>
            <a:r>
              <a:rPr lang="en-US" dirty="0"/>
              <a:t> </a:t>
            </a:r>
          </a:p>
          <a:p>
            <a:pPr algn="ctr"/>
            <a:r>
              <a:rPr lang="en-US" dirty="0"/>
              <a:t>                 Department of Software Engineering  </a:t>
            </a:r>
          </a:p>
          <a:p>
            <a:pPr algn="ctr"/>
            <a:r>
              <a:rPr lang="en-US" dirty="0"/>
              <a:t>Introduction to Software Engineering and Computing            </a:t>
            </a:r>
          </a:p>
          <a:p>
            <a:pPr algn="ctr"/>
            <a:r>
              <a:rPr lang="en-US" dirty="0"/>
              <a:t>(SWEG2101) </a:t>
            </a:r>
          </a:p>
          <a:p>
            <a:pPr algn="ctr"/>
            <a:r>
              <a:rPr lang="en-US" dirty="0"/>
              <a:t>Title </a:t>
            </a:r>
          </a:p>
          <a:p>
            <a:pPr algn="ctr"/>
            <a:r>
              <a:rPr lang="en-US" dirty="0"/>
              <a:t>Impact of Software on economic societal and </a:t>
            </a:r>
          </a:p>
          <a:p>
            <a:pPr algn="ctr"/>
            <a:r>
              <a:rPr lang="en-US" dirty="0"/>
              <a:t>environmental safety </a:t>
            </a:r>
          </a:p>
          <a:p>
            <a:r>
              <a:rPr lang="en-US" dirty="0"/>
              <a:t> </a:t>
            </a:r>
          </a:p>
          <a:p>
            <a:pPr algn="ctr"/>
            <a:r>
              <a:rPr lang="en-US" dirty="0"/>
              <a:t>                                Group Assignment </a:t>
            </a:r>
          </a:p>
          <a:p>
            <a:pPr algn="ctr"/>
            <a:r>
              <a:rPr lang="en-US" dirty="0"/>
              <a:t>                Group  2                           Section: B 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Group Members                           </a:t>
            </a:r>
            <a:r>
              <a:rPr lang="en-US" dirty="0" err="1"/>
              <a:t>ID.No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1. Helen   Mulugeta                   ETS0719/17 </a:t>
            </a:r>
          </a:p>
          <a:p>
            <a:pPr algn="ctr"/>
            <a:r>
              <a:rPr lang="en-US" dirty="0"/>
              <a:t>2. Helen  Tamene                       ETS0720/17 </a:t>
            </a:r>
          </a:p>
          <a:p>
            <a:pPr algn="ctr"/>
            <a:r>
              <a:rPr lang="en-US" dirty="0"/>
              <a:t>3. Henok Ayenew                      ETS0727/17 </a:t>
            </a:r>
          </a:p>
          <a:p>
            <a:pPr algn="ctr"/>
            <a:r>
              <a:rPr lang="en-US" dirty="0"/>
              <a:t>4. Hermela Tilahun                    ETS0741/17 </a:t>
            </a:r>
          </a:p>
          <a:p>
            <a:pPr algn="ctr"/>
            <a:r>
              <a:rPr lang="en-US" dirty="0"/>
              <a:t>5. Hermon Ermias                      ETS0742/17 </a:t>
            </a:r>
          </a:p>
          <a:p>
            <a:pPr algn="ctr"/>
            <a:r>
              <a:rPr lang="en-US" dirty="0"/>
              <a:t>6. Hilina Moges                          ETS0748/17 </a:t>
            </a:r>
          </a:p>
          <a:p>
            <a:pPr algn="r"/>
            <a:r>
              <a:rPr lang="en-US" dirty="0"/>
              <a:t>                                                              Submitted To: Dr. Melak </a:t>
            </a:r>
          </a:p>
          <a:p>
            <a:pPr algn="r"/>
            <a:r>
              <a:rPr lang="en-US" dirty="0"/>
              <a:t>                                                              Submission Date: October 26,2025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4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0821670" y="-1266825"/>
            <a:ext cx="1687830" cy="1427480"/>
          </a:xfrm>
          <a:prstGeom prst="hexagon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299835" y="-756285"/>
            <a:ext cx="6209665" cy="8511540"/>
            <a:chOff x="9921" y="-1191"/>
            <a:chExt cx="9779" cy="13404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" name="Hexagon 3"/>
            <p:cNvSpPr/>
            <p:nvPr/>
          </p:nvSpPr>
          <p:spPr>
            <a:xfrm>
              <a:off x="12326" y="45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/>
            <p:cNvSpPr/>
            <p:nvPr/>
          </p:nvSpPr>
          <p:spPr>
            <a:xfrm>
              <a:off x="14684" y="-108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/>
          </p:nvSpPr>
          <p:spPr>
            <a:xfrm>
              <a:off x="14591" y="139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/>
            <p:cNvSpPr/>
            <p:nvPr/>
          </p:nvSpPr>
          <p:spPr>
            <a:xfrm>
              <a:off x="16856" y="2737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>
              <a:off x="17042" y="37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12326" y="2619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14591" y="3863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>
              <a:off x="16856" y="5107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>
              <a:off x="14684" y="635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>
              <a:off x="12326" y="506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>
              <a:off x="9968" y="377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>
              <a:off x="9921" y="119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9968" y="-119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>
              <a:off x="12436" y="7542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>
              <a:off x="14684" y="8731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>
              <a:off x="16932" y="9920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>
              <a:off x="16932" y="7556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>
              <a:off x="9968" y="6153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10058" y="8535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12436" y="9965"/>
              <a:ext cx="2658" cy="224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Box 27"/>
          <p:cNvSpPr txBox="1"/>
          <p:nvPr/>
        </p:nvSpPr>
        <p:spPr>
          <a:xfrm>
            <a:off x="390525" y="795655"/>
            <a:ext cx="56235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gency FB" panose="020B0503020202020204" charset="0"/>
                <a:cs typeface="Agency FB" panose="020B0503020202020204" charset="0"/>
              </a:rPr>
              <a:t>IMPACT OF SOFTWARE ON SOCIETY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/>
          <p:nvPr/>
        </p:nvSpPr>
        <p:spPr>
          <a:xfrm>
            <a:off x="213995" y="1432560"/>
            <a:ext cx="5881370" cy="3230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Software impact society by making life easier and more convenient through the programs and applications created.  </a:t>
            </a:r>
          </a:p>
          <a:p>
            <a:endParaRPr lang="en-US" sz="2400" b="1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1"/>
                </a:solidFill>
              </a:rPr>
              <a:t>“SOFTWARE IS EATING THE WORLD.”</a:t>
            </a:r>
          </a:p>
          <a:p>
            <a:endParaRPr lang="en-US" sz="2400" b="1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1"/>
                </a:solidFill>
              </a:rPr>
              <a:t>Has both positive and negative impact.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42875" y="-1249045"/>
            <a:ext cx="12023725" cy="9344660"/>
            <a:chOff x="225" y="-1967"/>
            <a:chExt cx="18935" cy="14716"/>
          </a:xfrm>
        </p:grpSpPr>
        <p:grpSp>
          <p:nvGrpSpPr>
            <p:cNvPr id="13" name="Group 12"/>
            <p:cNvGrpSpPr/>
            <p:nvPr/>
          </p:nvGrpSpPr>
          <p:grpSpPr>
            <a:xfrm>
              <a:off x="9594" y="-1967"/>
              <a:ext cx="9567" cy="14716"/>
              <a:chOff x="9594" y="-1967"/>
              <a:chExt cx="9567" cy="14716"/>
            </a:xfrm>
            <a:blipFill rotWithShape="1">
              <a:blip r:embed="rId3"/>
              <a:stretch>
                <a:fillRect/>
              </a:stretch>
            </a:blipFill>
          </p:grpSpPr>
          <p:sp>
            <p:nvSpPr>
              <p:cNvPr id="2" name="Isosceles Triangle 1"/>
              <p:cNvSpPr/>
              <p:nvPr/>
            </p:nvSpPr>
            <p:spPr>
              <a:xfrm rot="5400000">
                <a:off x="11368" y="96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Isosceles Triangle 2"/>
              <p:cNvSpPr/>
              <p:nvPr/>
            </p:nvSpPr>
            <p:spPr>
              <a:xfrm rot="1380000">
                <a:off x="12352" y="1678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/>
              <p:cNvSpPr/>
              <p:nvPr/>
            </p:nvSpPr>
            <p:spPr>
              <a:xfrm rot="1920000">
                <a:off x="12933" y="-1967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9080000">
                <a:off x="14282" y="1529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 rot="15660000">
                <a:off x="15631" y="3864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5240000">
                <a:off x="15436" y="-101"/>
                <a:ext cx="3952" cy="3072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18960000">
                <a:off x="15218" y="-593"/>
                <a:ext cx="2080" cy="1507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gular Pentagon 8"/>
              <p:cNvSpPr/>
              <p:nvPr/>
            </p:nvSpPr>
            <p:spPr>
              <a:xfrm rot="7680000">
                <a:off x="9984" y="4343"/>
                <a:ext cx="8016" cy="8797"/>
              </a:xfrm>
              <a:prstGeom prst="pentagon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19320000">
                <a:off x="17075" y="6212"/>
                <a:ext cx="2086" cy="2130"/>
              </a:xfrm>
              <a:prstGeom prst="triangl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s 11"/>
              <p:cNvSpPr/>
              <p:nvPr/>
            </p:nvSpPr>
            <p:spPr>
              <a:xfrm>
                <a:off x="17627" y="9154"/>
                <a:ext cx="1440" cy="14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ounded Rectangle 14"/>
            <p:cNvSpPr/>
            <p:nvPr/>
          </p:nvSpPr>
          <p:spPr>
            <a:xfrm>
              <a:off x="337" y="7511"/>
              <a:ext cx="8400" cy="3168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25" y="-648"/>
              <a:ext cx="8400" cy="2736"/>
            </a:xfrm>
            <a:prstGeom prst="round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121150" y="497840"/>
            <a:ext cx="4052570" cy="7239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POSITIVE IMPACTS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71800" y="1868805"/>
            <a:ext cx="6492240" cy="3186430"/>
          </a:xfrm>
          <a:prstGeom prst="rect">
            <a:avLst/>
          </a:prstGeom>
          <a:blipFill>
            <a:blip r:embed="rId3"/>
          </a:blip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Learning - information has become more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Communication - faster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Professional life - remote jobs, online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Costs - reduced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Fun - games, social media,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</p:txBody>
      </p:sp>
      <p:grpSp>
        <p:nvGrpSpPr>
          <p:cNvPr id="2" name="Group 1"/>
          <p:cNvGrpSpPr/>
          <p:nvPr/>
        </p:nvGrpSpPr>
        <p:grpSpPr>
          <a:xfrm>
            <a:off x="320040" y="386080"/>
            <a:ext cx="11704320" cy="6024245"/>
            <a:chOff x="504" y="608"/>
            <a:chExt cx="18432" cy="9487"/>
          </a:xfrm>
          <a:blipFill rotWithShape="1">
            <a:blip r:embed="rId4"/>
          </a:blipFill>
        </p:grpSpPr>
        <p:sp>
          <p:nvSpPr>
            <p:cNvPr id="5" name="Rounded Rectangle 4"/>
            <p:cNvSpPr/>
            <p:nvPr/>
          </p:nvSpPr>
          <p:spPr>
            <a:xfrm>
              <a:off x="504" y="864"/>
              <a:ext cx="288" cy="865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48" y="608"/>
              <a:ext cx="208" cy="2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8682" y="863"/>
              <a:ext cx="254" cy="88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7548" y="7215"/>
              <a:ext cx="209" cy="28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/>
          <p:cNvSpPr/>
          <p:nvPr/>
        </p:nvSpPr>
        <p:spPr>
          <a:xfrm rot="5400000">
            <a:off x="6152515" y="940435"/>
            <a:ext cx="6979920" cy="5099685"/>
          </a:xfrm>
          <a:prstGeom prst="flowChartDelay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4955" y="721360"/>
            <a:ext cx="6543040" cy="465963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NEGATIVE IMPACTS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Physical health - eye and back strain, mental health issues.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Children and exposure to adult material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Addiction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Personal life - less interaction with people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Professional life - less interaction with colleagues, classmates, job replacement.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Digital divide - inequality between people with and without access and necessary skills.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Privacy and security risks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Spread of misinformation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4955" y="111760"/>
            <a:ext cx="6532880" cy="528320"/>
          </a:xfrm>
          <a:prstGeom prst="roundRect">
            <a:avLst/>
          </a:prstGeom>
          <a:blipFill>
            <a:blip r:embed="rId4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4955" y="5462270"/>
            <a:ext cx="6532880" cy="1299845"/>
          </a:xfrm>
          <a:prstGeom prst="roundRect">
            <a:avLst/>
          </a:prstGeom>
          <a:blipFill>
            <a:blip r:embed="rId4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"/>
          <p:cNvPicPr>
            <a:picLocks noChangeAspect="1"/>
          </p:cNvPicPr>
          <p:nvPr/>
        </p:nvPicPr>
        <p:blipFill>
          <a:blip r:embed="rId2"/>
          <a:srcRect b="14853"/>
          <a:stretch>
            <a:fillRect/>
          </a:stretch>
        </p:blipFill>
        <p:spPr>
          <a:xfrm>
            <a:off x="0" y="0"/>
            <a:ext cx="12192635" cy="5838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9195">
                <a:moveTo>
                  <a:pt x="3232" y="6163"/>
                </a:moveTo>
                <a:lnTo>
                  <a:pt x="3232" y="6163"/>
                </a:lnTo>
                <a:lnTo>
                  <a:pt x="3320" y="6414"/>
                </a:lnTo>
                <a:lnTo>
                  <a:pt x="3145" y="6414"/>
                </a:lnTo>
                <a:lnTo>
                  <a:pt x="3232" y="6163"/>
                </a:lnTo>
                <a:close/>
                <a:moveTo>
                  <a:pt x="552" y="6163"/>
                </a:moveTo>
                <a:lnTo>
                  <a:pt x="552" y="6163"/>
                </a:lnTo>
                <a:lnTo>
                  <a:pt x="640" y="6414"/>
                </a:lnTo>
                <a:lnTo>
                  <a:pt x="465" y="6414"/>
                </a:lnTo>
                <a:lnTo>
                  <a:pt x="552" y="6163"/>
                </a:lnTo>
                <a:close/>
                <a:moveTo>
                  <a:pt x="921" y="6151"/>
                </a:moveTo>
                <a:lnTo>
                  <a:pt x="978" y="6151"/>
                </a:lnTo>
                <a:cubicBezTo>
                  <a:pt x="991" y="6151"/>
                  <a:pt x="1002" y="6151"/>
                  <a:pt x="1010" y="6152"/>
                </a:cubicBezTo>
                <a:cubicBezTo>
                  <a:pt x="1018" y="6153"/>
                  <a:pt x="1026" y="6154"/>
                  <a:pt x="1032" y="6156"/>
                </a:cubicBezTo>
                <a:cubicBezTo>
                  <a:pt x="1053" y="6162"/>
                  <a:pt x="1068" y="6172"/>
                  <a:pt x="1077" y="6186"/>
                </a:cubicBezTo>
                <a:cubicBezTo>
                  <a:pt x="1086" y="6199"/>
                  <a:pt x="1090" y="6216"/>
                  <a:pt x="1090" y="6236"/>
                </a:cubicBezTo>
                <a:cubicBezTo>
                  <a:pt x="1090" y="6248"/>
                  <a:pt x="1088" y="6259"/>
                  <a:pt x="1084" y="6270"/>
                </a:cubicBezTo>
                <a:cubicBezTo>
                  <a:pt x="1080" y="6280"/>
                  <a:pt x="1074" y="6289"/>
                  <a:pt x="1065" y="6297"/>
                </a:cubicBezTo>
                <a:cubicBezTo>
                  <a:pt x="1056" y="6304"/>
                  <a:pt x="1046" y="6310"/>
                  <a:pt x="1033" y="6315"/>
                </a:cubicBezTo>
                <a:cubicBezTo>
                  <a:pt x="1020" y="6319"/>
                  <a:pt x="1004" y="6321"/>
                  <a:pt x="987" y="6321"/>
                </a:cubicBezTo>
                <a:lnTo>
                  <a:pt x="921" y="6321"/>
                </a:lnTo>
                <a:lnTo>
                  <a:pt x="921" y="6151"/>
                </a:lnTo>
                <a:close/>
                <a:moveTo>
                  <a:pt x="1897" y="6096"/>
                </a:moveTo>
                <a:cubicBezTo>
                  <a:pt x="1891" y="6096"/>
                  <a:pt x="1885" y="6098"/>
                  <a:pt x="1880" y="6102"/>
                </a:cubicBezTo>
                <a:cubicBezTo>
                  <a:pt x="1875" y="6106"/>
                  <a:pt x="1872" y="6113"/>
                  <a:pt x="1872" y="6123"/>
                </a:cubicBezTo>
                <a:lnTo>
                  <a:pt x="1872" y="6591"/>
                </a:lnTo>
                <a:cubicBezTo>
                  <a:pt x="1872" y="6592"/>
                  <a:pt x="1873" y="6594"/>
                  <a:pt x="1874" y="6596"/>
                </a:cubicBezTo>
                <a:cubicBezTo>
                  <a:pt x="1875" y="6597"/>
                  <a:pt x="1876" y="6599"/>
                  <a:pt x="1879" y="6600"/>
                </a:cubicBezTo>
                <a:cubicBezTo>
                  <a:pt x="1882" y="6601"/>
                  <a:pt x="1885" y="6601"/>
                  <a:pt x="1890" y="6602"/>
                </a:cubicBezTo>
                <a:cubicBezTo>
                  <a:pt x="1894" y="6603"/>
                  <a:pt x="1899" y="6603"/>
                  <a:pt x="1906" y="6603"/>
                </a:cubicBezTo>
                <a:cubicBezTo>
                  <a:pt x="1912" y="6603"/>
                  <a:pt x="1918" y="6603"/>
                  <a:pt x="1922" y="6602"/>
                </a:cubicBezTo>
                <a:cubicBezTo>
                  <a:pt x="1926" y="6601"/>
                  <a:pt x="1929" y="6601"/>
                  <a:pt x="1932" y="6600"/>
                </a:cubicBezTo>
                <a:cubicBezTo>
                  <a:pt x="1935" y="6599"/>
                  <a:pt x="1936" y="6597"/>
                  <a:pt x="1937" y="6596"/>
                </a:cubicBezTo>
                <a:cubicBezTo>
                  <a:pt x="1938" y="6594"/>
                  <a:pt x="1939" y="6592"/>
                  <a:pt x="1939" y="6591"/>
                </a:cubicBezTo>
                <a:lnTo>
                  <a:pt x="1939" y="6380"/>
                </a:lnTo>
                <a:lnTo>
                  <a:pt x="2115" y="6380"/>
                </a:lnTo>
                <a:cubicBezTo>
                  <a:pt x="2116" y="6380"/>
                  <a:pt x="2118" y="6379"/>
                  <a:pt x="2120" y="6378"/>
                </a:cubicBezTo>
                <a:cubicBezTo>
                  <a:pt x="2121" y="6377"/>
                  <a:pt x="2123" y="6375"/>
                  <a:pt x="2124" y="6373"/>
                </a:cubicBezTo>
                <a:cubicBezTo>
                  <a:pt x="2126" y="6371"/>
                  <a:pt x="2127" y="6368"/>
                  <a:pt x="2127" y="6365"/>
                </a:cubicBezTo>
                <a:cubicBezTo>
                  <a:pt x="2128" y="6361"/>
                  <a:pt x="2128" y="6357"/>
                  <a:pt x="2128" y="6352"/>
                </a:cubicBezTo>
                <a:cubicBezTo>
                  <a:pt x="2128" y="6346"/>
                  <a:pt x="2128" y="6342"/>
                  <a:pt x="2127" y="6338"/>
                </a:cubicBezTo>
                <a:cubicBezTo>
                  <a:pt x="2127" y="6335"/>
                  <a:pt x="2126" y="6332"/>
                  <a:pt x="2124" y="6330"/>
                </a:cubicBezTo>
                <a:cubicBezTo>
                  <a:pt x="2123" y="6328"/>
                  <a:pt x="2121" y="6326"/>
                  <a:pt x="2120" y="6325"/>
                </a:cubicBezTo>
                <a:cubicBezTo>
                  <a:pt x="2118" y="6324"/>
                  <a:pt x="2116" y="6324"/>
                  <a:pt x="2115" y="6324"/>
                </a:cubicBezTo>
                <a:lnTo>
                  <a:pt x="1939" y="6324"/>
                </a:lnTo>
                <a:lnTo>
                  <a:pt x="1939" y="6153"/>
                </a:lnTo>
                <a:lnTo>
                  <a:pt x="2125" y="6153"/>
                </a:lnTo>
                <a:cubicBezTo>
                  <a:pt x="2127" y="6153"/>
                  <a:pt x="2128" y="6152"/>
                  <a:pt x="2130" y="6151"/>
                </a:cubicBezTo>
                <a:cubicBezTo>
                  <a:pt x="2132" y="6150"/>
                  <a:pt x="2133" y="6149"/>
                  <a:pt x="2134" y="6147"/>
                </a:cubicBezTo>
                <a:cubicBezTo>
                  <a:pt x="2136" y="6144"/>
                  <a:pt x="2137" y="6141"/>
                  <a:pt x="2137" y="6138"/>
                </a:cubicBezTo>
                <a:cubicBezTo>
                  <a:pt x="2138" y="6134"/>
                  <a:pt x="2138" y="6130"/>
                  <a:pt x="2138" y="6125"/>
                </a:cubicBezTo>
                <a:cubicBezTo>
                  <a:pt x="2138" y="6120"/>
                  <a:pt x="2138" y="6116"/>
                  <a:pt x="2137" y="6112"/>
                </a:cubicBezTo>
                <a:cubicBezTo>
                  <a:pt x="2137" y="6108"/>
                  <a:pt x="2136" y="6105"/>
                  <a:pt x="2134" y="6103"/>
                </a:cubicBezTo>
                <a:cubicBezTo>
                  <a:pt x="2133" y="6100"/>
                  <a:pt x="2132" y="6099"/>
                  <a:pt x="2130" y="6098"/>
                </a:cubicBezTo>
                <a:cubicBezTo>
                  <a:pt x="2128" y="6097"/>
                  <a:pt x="2127" y="6096"/>
                  <a:pt x="2125" y="6096"/>
                </a:cubicBezTo>
                <a:lnTo>
                  <a:pt x="1897" y="6096"/>
                </a:lnTo>
                <a:close/>
                <a:moveTo>
                  <a:pt x="1232" y="6096"/>
                </a:moveTo>
                <a:cubicBezTo>
                  <a:pt x="1230" y="6096"/>
                  <a:pt x="1228" y="6097"/>
                  <a:pt x="1227" y="6098"/>
                </a:cubicBezTo>
                <a:cubicBezTo>
                  <a:pt x="1225" y="6099"/>
                  <a:pt x="1224" y="6100"/>
                  <a:pt x="1223" y="6103"/>
                </a:cubicBezTo>
                <a:cubicBezTo>
                  <a:pt x="1221" y="6105"/>
                  <a:pt x="1221" y="6108"/>
                  <a:pt x="1220" y="6112"/>
                </a:cubicBezTo>
                <a:cubicBezTo>
                  <a:pt x="1219" y="6116"/>
                  <a:pt x="1219" y="6120"/>
                  <a:pt x="1219" y="6125"/>
                </a:cubicBezTo>
                <a:cubicBezTo>
                  <a:pt x="1219" y="6130"/>
                  <a:pt x="1219" y="6134"/>
                  <a:pt x="1220" y="6138"/>
                </a:cubicBezTo>
                <a:cubicBezTo>
                  <a:pt x="1221" y="6141"/>
                  <a:pt x="1221" y="6144"/>
                  <a:pt x="1223" y="6147"/>
                </a:cubicBezTo>
                <a:cubicBezTo>
                  <a:pt x="1224" y="6149"/>
                  <a:pt x="1225" y="6150"/>
                  <a:pt x="1227" y="6151"/>
                </a:cubicBezTo>
                <a:cubicBezTo>
                  <a:pt x="1228" y="6152"/>
                  <a:pt x="1230" y="6153"/>
                  <a:pt x="1232" y="6153"/>
                </a:cubicBezTo>
                <a:lnTo>
                  <a:pt x="1374" y="6153"/>
                </a:lnTo>
                <a:lnTo>
                  <a:pt x="1374" y="6591"/>
                </a:lnTo>
                <a:cubicBezTo>
                  <a:pt x="1374" y="6593"/>
                  <a:pt x="1375" y="6594"/>
                  <a:pt x="1376" y="6596"/>
                </a:cubicBezTo>
                <a:cubicBezTo>
                  <a:pt x="1377" y="6598"/>
                  <a:pt x="1378" y="6599"/>
                  <a:pt x="1381" y="6600"/>
                </a:cubicBezTo>
                <a:cubicBezTo>
                  <a:pt x="1384" y="6601"/>
                  <a:pt x="1387" y="6601"/>
                  <a:pt x="1392" y="6602"/>
                </a:cubicBezTo>
                <a:cubicBezTo>
                  <a:pt x="1396" y="6603"/>
                  <a:pt x="1401" y="6603"/>
                  <a:pt x="1408" y="6603"/>
                </a:cubicBezTo>
                <a:cubicBezTo>
                  <a:pt x="1414" y="6603"/>
                  <a:pt x="1419" y="6603"/>
                  <a:pt x="1424" y="6602"/>
                </a:cubicBezTo>
                <a:cubicBezTo>
                  <a:pt x="1428" y="6601"/>
                  <a:pt x="1431" y="6601"/>
                  <a:pt x="1434" y="6600"/>
                </a:cubicBezTo>
                <a:cubicBezTo>
                  <a:pt x="1437" y="6599"/>
                  <a:pt x="1438" y="6598"/>
                  <a:pt x="1439" y="6596"/>
                </a:cubicBezTo>
                <a:cubicBezTo>
                  <a:pt x="1440" y="6594"/>
                  <a:pt x="1441" y="6593"/>
                  <a:pt x="1441" y="6591"/>
                </a:cubicBezTo>
                <a:lnTo>
                  <a:pt x="1441" y="6153"/>
                </a:lnTo>
                <a:lnTo>
                  <a:pt x="1583" y="6153"/>
                </a:lnTo>
                <a:cubicBezTo>
                  <a:pt x="1585" y="6153"/>
                  <a:pt x="1587" y="6152"/>
                  <a:pt x="1588" y="6151"/>
                </a:cubicBezTo>
                <a:cubicBezTo>
                  <a:pt x="1590" y="6150"/>
                  <a:pt x="1592" y="6149"/>
                  <a:pt x="1593" y="6147"/>
                </a:cubicBezTo>
                <a:cubicBezTo>
                  <a:pt x="1594" y="6144"/>
                  <a:pt x="1595" y="6141"/>
                  <a:pt x="1595" y="6138"/>
                </a:cubicBezTo>
                <a:cubicBezTo>
                  <a:pt x="1596" y="6134"/>
                  <a:pt x="1596" y="6130"/>
                  <a:pt x="1596" y="6125"/>
                </a:cubicBezTo>
                <a:cubicBezTo>
                  <a:pt x="1596" y="6120"/>
                  <a:pt x="1596" y="6116"/>
                  <a:pt x="1595" y="6112"/>
                </a:cubicBezTo>
                <a:cubicBezTo>
                  <a:pt x="1595" y="6108"/>
                  <a:pt x="1594" y="6105"/>
                  <a:pt x="1593" y="6103"/>
                </a:cubicBezTo>
                <a:cubicBezTo>
                  <a:pt x="1592" y="6100"/>
                  <a:pt x="1590" y="6099"/>
                  <a:pt x="1588" y="6098"/>
                </a:cubicBezTo>
                <a:cubicBezTo>
                  <a:pt x="1587" y="6097"/>
                  <a:pt x="1585" y="6096"/>
                  <a:pt x="1583" y="6096"/>
                </a:cubicBezTo>
                <a:lnTo>
                  <a:pt x="1232" y="6096"/>
                </a:lnTo>
                <a:close/>
                <a:moveTo>
                  <a:pt x="879" y="6096"/>
                </a:moveTo>
                <a:cubicBezTo>
                  <a:pt x="873" y="6096"/>
                  <a:pt x="867" y="6098"/>
                  <a:pt x="862" y="6102"/>
                </a:cubicBezTo>
                <a:cubicBezTo>
                  <a:pt x="857" y="6106"/>
                  <a:pt x="854" y="6113"/>
                  <a:pt x="854" y="6123"/>
                </a:cubicBezTo>
                <a:lnTo>
                  <a:pt x="854" y="6591"/>
                </a:lnTo>
                <a:cubicBezTo>
                  <a:pt x="854" y="6593"/>
                  <a:pt x="855" y="6594"/>
                  <a:pt x="856" y="6596"/>
                </a:cubicBezTo>
                <a:cubicBezTo>
                  <a:pt x="857" y="6598"/>
                  <a:pt x="858" y="6599"/>
                  <a:pt x="861" y="6600"/>
                </a:cubicBezTo>
                <a:cubicBezTo>
                  <a:pt x="864" y="6601"/>
                  <a:pt x="867" y="6601"/>
                  <a:pt x="871" y="6602"/>
                </a:cubicBezTo>
                <a:cubicBezTo>
                  <a:pt x="876" y="6603"/>
                  <a:pt x="881" y="6603"/>
                  <a:pt x="888" y="6603"/>
                </a:cubicBezTo>
                <a:cubicBezTo>
                  <a:pt x="894" y="6603"/>
                  <a:pt x="899" y="6603"/>
                  <a:pt x="904" y="6602"/>
                </a:cubicBezTo>
                <a:cubicBezTo>
                  <a:pt x="908" y="6601"/>
                  <a:pt x="911" y="6601"/>
                  <a:pt x="914" y="6600"/>
                </a:cubicBezTo>
                <a:cubicBezTo>
                  <a:pt x="916" y="6599"/>
                  <a:pt x="918" y="6598"/>
                  <a:pt x="919" y="6596"/>
                </a:cubicBezTo>
                <a:cubicBezTo>
                  <a:pt x="920" y="6594"/>
                  <a:pt x="921" y="6593"/>
                  <a:pt x="921" y="6590"/>
                </a:cubicBezTo>
                <a:lnTo>
                  <a:pt x="921" y="6375"/>
                </a:lnTo>
                <a:lnTo>
                  <a:pt x="966" y="6375"/>
                </a:lnTo>
                <a:cubicBezTo>
                  <a:pt x="981" y="6375"/>
                  <a:pt x="994" y="6377"/>
                  <a:pt x="1005" y="6382"/>
                </a:cubicBezTo>
                <a:cubicBezTo>
                  <a:pt x="1016" y="6386"/>
                  <a:pt x="1026" y="6393"/>
                  <a:pt x="1034" y="6401"/>
                </a:cubicBezTo>
                <a:cubicBezTo>
                  <a:pt x="1042" y="6409"/>
                  <a:pt x="1049" y="6419"/>
                  <a:pt x="1055" y="6430"/>
                </a:cubicBezTo>
                <a:cubicBezTo>
                  <a:pt x="1061" y="6442"/>
                  <a:pt x="1066" y="6454"/>
                  <a:pt x="1072" y="6468"/>
                </a:cubicBezTo>
                <a:lnTo>
                  <a:pt x="1118" y="6587"/>
                </a:lnTo>
                <a:cubicBezTo>
                  <a:pt x="1119" y="6590"/>
                  <a:pt x="1121" y="6593"/>
                  <a:pt x="1122" y="6595"/>
                </a:cubicBezTo>
                <a:cubicBezTo>
                  <a:pt x="1124" y="6597"/>
                  <a:pt x="1126" y="6599"/>
                  <a:pt x="1128" y="6600"/>
                </a:cubicBezTo>
                <a:cubicBezTo>
                  <a:pt x="1131" y="6601"/>
                  <a:pt x="1134" y="6602"/>
                  <a:pt x="1138" y="6602"/>
                </a:cubicBezTo>
                <a:cubicBezTo>
                  <a:pt x="1143" y="6603"/>
                  <a:pt x="1148" y="6603"/>
                  <a:pt x="1155" y="6603"/>
                </a:cubicBezTo>
                <a:cubicBezTo>
                  <a:pt x="1163" y="6603"/>
                  <a:pt x="1169" y="6603"/>
                  <a:pt x="1174" y="6602"/>
                </a:cubicBezTo>
                <a:cubicBezTo>
                  <a:pt x="1179" y="6602"/>
                  <a:pt x="1182" y="6601"/>
                  <a:pt x="1185" y="6600"/>
                </a:cubicBezTo>
                <a:cubicBezTo>
                  <a:pt x="1187" y="6599"/>
                  <a:pt x="1189" y="6598"/>
                  <a:pt x="1190" y="6596"/>
                </a:cubicBezTo>
                <a:cubicBezTo>
                  <a:pt x="1191" y="6594"/>
                  <a:pt x="1191" y="6593"/>
                  <a:pt x="1191" y="6590"/>
                </a:cubicBezTo>
                <a:cubicBezTo>
                  <a:pt x="1191" y="6588"/>
                  <a:pt x="1190" y="6585"/>
                  <a:pt x="1189" y="6582"/>
                </a:cubicBezTo>
                <a:cubicBezTo>
                  <a:pt x="1188" y="6578"/>
                  <a:pt x="1186" y="6571"/>
                  <a:pt x="1182" y="6562"/>
                </a:cubicBezTo>
                <a:lnTo>
                  <a:pt x="1137" y="6451"/>
                </a:lnTo>
                <a:cubicBezTo>
                  <a:pt x="1132" y="6438"/>
                  <a:pt x="1127" y="6426"/>
                  <a:pt x="1121" y="6416"/>
                </a:cubicBezTo>
                <a:cubicBezTo>
                  <a:pt x="1116" y="6406"/>
                  <a:pt x="1111" y="6397"/>
                  <a:pt x="1105" y="6389"/>
                </a:cubicBezTo>
                <a:cubicBezTo>
                  <a:pt x="1099" y="6381"/>
                  <a:pt x="1093" y="6375"/>
                  <a:pt x="1086" y="6369"/>
                </a:cubicBezTo>
                <a:cubicBezTo>
                  <a:pt x="1079" y="6363"/>
                  <a:pt x="1072" y="6359"/>
                  <a:pt x="1063" y="6355"/>
                </a:cubicBezTo>
                <a:cubicBezTo>
                  <a:pt x="1078" y="6350"/>
                  <a:pt x="1092" y="6344"/>
                  <a:pt x="1104" y="6336"/>
                </a:cubicBezTo>
                <a:cubicBezTo>
                  <a:pt x="1116" y="6329"/>
                  <a:pt x="1126" y="6320"/>
                  <a:pt x="1134" y="6309"/>
                </a:cubicBezTo>
                <a:cubicBezTo>
                  <a:pt x="1143" y="6299"/>
                  <a:pt x="1150" y="6287"/>
                  <a:pt x="1154" y="6274"/>
                </a:cubicBezTo>
                <a:cubicBezTo>
                  <a:pt x="1159" y="6261"/>
                  <a:pt x="1161" y="6246"/>
                  <a:pt x="1161" y="6229"/>
                </a:cubicBezTo>
                <a:cubicBezTo>
                  <a:pt x="1161" y="6211"/>
                  <a:pt x="1158" y="6195"/>
                  <a:pt x="1153" y="6181"/>
                </a:cubicBezTo>
                <a:cubicBezTo>
                  <a:pt x="1148" y="6167"/>
                  <a:pt x="1141" y="6154"/>
                  <a:pt x="1131" y="6143"/>
                </a:cubicBezTo>
                <a:cubicBezTo>
                  <a:pt x="1120" y="6132"/>
                  <a:pt x="1108" y="6122"/>
                  <a:pt x="1093" y="6115"/>
                </a:cubicBezTo>
                <a:cubicBezTo>
                  <a:pt x="1078" y="6108"/>
                  <a:pt x="1061" y="6102"/>
                  <a:pt x="1041" y="6099"/>
                </a:cubicBezTo>
                <a:cubicBezTo>
                  <a:pt x="1034" y="6098"/>
                  <a:pt x="1027" y="6098"/>
                  <a:pt x="1018" y="6097"/>
                </a:cubicBezTo>
                <a:cubicBezTo>
                  <a:pt x="1010" y="6096"/>
                  <a:pt x="999" y="6096"/>
                  <a:pt x="986" y="6096"/>
                </a:cubicBezTo>
                <a:lnTo>
                  <a:pt x="879" y="6096"/>
                </a:lnTo>
                <a:close/>
                <a:moveTo>
                  <a:pt x="3568" y="6093"/>
                </a:moveTo>
                <a:cubicBezTo>
                  <a:pt x="3561" y="6093"/>
                  <a:pt x="3556" y="6093"/>
                  <a:pt x="3552" y="6094"/>
                </a:cubicBezTo>
                <a:cubicBezTo>
                  <a:pt x="3547" y="6095"/>
                  <a:pt x="3544" y="6095"/>
                  <a:pt x="3541" y="6096"/>
                </a:cubicBezTo>
                <a:cubicBezTo>
                  <a:pt x="3538" y="6097"/>
                  <a:pt x="3537" y="6098"/>
                  <a:pt x="3536" y="6100"/>
                </a:cubicBezTo>
                <a:cubicBezTo>
                  <a:pt x="3535" y="6102"/>
                  <a:pt x="3534" y="6103"/>
                  <a:pt x="3534" y="6106"/>
                </a:cubicBezTo>
                <a:lnTo>
                  <a:pt x="3534" y="6574"/>
                </a:lnTo>
                <a:cubicBezTo>
                  <a:pt x="3534" y="6584"/>
                  <a:pt x="3537" y="6591"/>
                  <a:pt x="3542" y="6595"/>
                </a:cubicBezTo>
                <a:cubicBezTo>
                  <a:pt x="3547" y="6599"/>
                  <a:pt x="3553" y="6601"/>
                  <a:pt x="3559" y="6601"/>
                </a:cubicBezTo>
                <a:lnTo>
                  <a:pt x="3782" y="6601"/>
                </a:lnTo>
                <a:cubicBezTo>
                  <a:pt x="3785" y="6601"/>
                  <a:pt x="3787" y="6600"/>
                  <a:pt x="3788" y="6599"/>
                </a:cubicBezTo>
                <a:cubicBezTo>
                  <a:pt x="3790" y="6598"/>
                  <a:pt x="3792" y="6596"/>
                  <a:pt x="3793" y="6594"/>
                </a:cubicBezTo>
                <a:cubicBezTo>
                  <a:pt x="3794" y="6591"/>
                  <a:pt x="3795" y="6588"/>
                  <a:pt x="3795" y="6585"/>
                </a:cubicBezTo>
                <a:cubicBezTo>
                  <a:pt x="3796" y="6581"/>
                  <a:pt x="3796" y="6577"/>
                  <a:pt x="3796" y="6572"/>
                </a:cubicBezTo>
                <a:cubicBezTo>
                  <a:pt x="3796" y="6567"/>
                  <a:pt x="3796" y="6562"/>
                  <a:pt x="3795" y="6559"/>
                </a:cubicBezTo>
                <a:cubicBezTo>
                  <a:pt x="3795" y="6555"/>
                  <a:pt x="3794" y="6552"/>
                  <a:pt x="3793" y="6550"/>
                </a:cubicBezTo>
                <a:cubicBezTo>
                  <a:pt x="3792" y="6548"/>
                  <a:pt x="3790" y="6546"/>
                  <a:pt x="3788" y="6545"/>
                </a:cubicBezTo>
                <a:cubicBezTo>
                  <a:pt x="3787" y="6544"/>
                  <a:pt x="3785" y="6543"/>
                  <a:pt x="3782" y="6543"/>
                </a:cubicBezTo>
                <a:lnTo>
                  <a:pt x="3601" y="6543"/>
                </a:lnTo>
                <a:lnTo>
                  <a:pt x="3601" y="6106"/>
                </a:lnTo>
                <a:cubicBezTo>
                  <a:pt x="3601" y="6103"/>
                  <a:pt x="3600" y="6102"/>
                  <a:pt x="3599" y="6100"/>
                </a:cubicBezTo>
                <a:cubicBezTo>
                  <a:pt x="3598" y="6098"/>
                  <a:pt x="3597" y="6097"/>
                  <a:pt x="3594" y="6096"/>
                </a:cubicBezTo>
                <a:cubicBezTo>
                  <a:pt x="3591" y="6095"/>
                  <a:pt x="3588" y="6095"/>
                  <a:pt x="3584" y="6094"/>
                </a:cubicBezTo>
                <a:cubicBezTo>
                  <a:pt x="3579" y="6093"/>
                  <a:pt x="3574" y="6093"/>
                  <a:pt x="3568" y="6093"/>
                </a:cubicBezTo>
                <a:close/>
                <a:moveTo>
                  <a:pt x="3234" y="6093"/>
                </a:moveTo>
                <a:cubicBezTo>
                  <a:pt x="3226" y="6093"/>
                  <a:pt x="3220" y="6093"/>
                  <a:pt x="3215" y="6094"/>
                </a:cubicBezTo>
                <a:cubicBezTo>
                  <a:pt x="3210" y="6094"/>
                  <a:pt x="3205" y="6095"/>
                  <a:pt x="3202" y="6096"/>
                </a:cubicBezTo>
                <a:cubicBezTo>
                  <a:pt x="3199" y="6097"/>
                  <a:pt x="3197" y="6098"/>
                  <a:pt x="3195" y="6100"/>
                </a:cubicBezTo>
                <a:cubicBezTo>
                  <a:pt x="3193" y="6102"/>
                  <a:pt x="3192" y="6104"/>
                  <a:pt x="3191" y="6107"/>
                </a:cubicBezTo>
                <a:lnTo>
                  <a:pt x="3021" y="6576"/>
                </a:lnTo>
                <a:cubicBezTo>
                  <a:pt x="3019" y="6582"/>
                  <a:pt x="3018" y="6587"/>
                  <a:pt x="3018" y="6590"/>
                </a:cubicBezTo>
                <a:cubicBezTo>
                  <a:pt x="3018" y="6594"/>
                  <a:pt x="3019" y="6596"/>
                  <a:pt x="3021" y="6598"/>
                </a:cubicBezTo>
                <a:cubicBezTo>
                  <a:pt x="3023" y="6600"/>
                  <a:pt x="3026" y="6601"/>
                  <a:pt x="3031" y="6602"/>
                </a:cubicBezTo>
                <a:cubicBezTo>
                  <a:pt x="3036" y="6603"/>
                  <a:pt x="3042" y="6603"/>
                  <a:pt x="3049" y="6603"/>
                </a:cubicBezTo>
                <a:cubicBezTo>
                  <a:pt x="3057" y="6603"/>
                  <a:pt x="3063" y="6603"/>
                  <a:pt x="3067" y="6602"/>
                </a:cubicBezTo>
                <a:cubicBezTo>
                  <a:pt x="3072" y="6602"/>
                  <a:pt x="3075" y="6601"/>
                  <a:pt x="3078" y="6600"/>
                </a:cubicBezTo>
                <a:cubicBezTo>
                  <a:pt x="3080" y="6599"/>
                  <a:pt x="3082" y="6597"/>
                  <a:pt x="3083" y="6595"/>
                </a:cubicBezTo>
                <a:cubicBezTo>
                  <a:pt x="3085" y="6594"/>
                  <a:pt x="3086" y="6592"/>
                  <a:pt x="3086" y="6589"/>
                </a:cubicBezTo>
                <a:lnTo>
                  <a:pt x="3128" y="6468"/>
                </a:lnTo>
                <a:lnTo>
                  <a:pt x="3338" y="6468"/>
                </a:lnTo>
                <a:lnTo>
                  <a:pt x="3381" y="6591"/>
                </a:lnTo>
                <a:cubicBezTo>
                  <a:pt x="3382" y="6593"/>
                  <a:pt x="3383" y="6595"/>
                  <a:pt x="3385" y="6597"/>
                </a:cubicBezTo>
                <a:cubicBezTo>
                  <a:pt x="3386" y="6598"/>
                  <a:pt x="3388" y="6600"/>
                  <a:pt x="3390" y="6600"/>
                </a:cubicBezTo>
                <a:cubicBezTo>
                  <a:pt x="3393" y="6601"/>
                  <a:pt x="3396" y="6602"/>
                  <a:pt x="3401" y="6602"/>
                </a:cubicBezTo>
                <a:cubicBezTo>
                  <a:pt x="3406" y="6603"/>
                  <a:pt x="3412" y="6603"/>
                  <a:pt x="3420" y="6603"/>
                </a:cubicBezTo>
                <a:cubicBezTo>
                  <a:pt x="3428" y="6603"/>
                  <a:pt x="3435" y="6603"/>
                  <a:pt x="3440" y="6602"/>
                </a:cubicBezTo>
                <a:cubicBezTo>
                  <a:pt x="3445" y="6602"/>
                  <a:pt x="3448" y="6601"/>
                  <a:pt x="3450" y="6599"/>
                </a:cubicBezTo>
                <a:cubicBezTo>
                  <a:pt x="3452" y="6597"/>
                  <a:pt x="3453" y="6594"/>
                  <a:pt x="3453" y="6591"/>
                </a:cubicBezTo>
                <a:cubicBezTo>
                  <a:pt x="3453" y="6587"/>
                  <a:pt x="3452" y="6583"/>
                  <a:pt x="3450" y="6577"/>
                </a:cubicBezTo>
                <a:lnTo>
                  <a:pt x="3280" y="6108"/>
                </a:lnTo>
                <a:cubicBezTo>
                  <a:pt x="3279" y="6105"/>
                  <a:pt x="3278" y="6102"/>
                  <a:pt x="3276" y="6100"/>
                </a:cubicBezTo>
                <a:cubicBezTo>
                  <a:pt x="3274" y="6098"/>
                  <a:pt x="3271" y="6097"/>
                  <a:pt x="3268" y="6096"/>
                </a:cubicBezTo>
                <a:cubicBezTo>
                  <a:pt x="3265" y="6095"/>
                  <a:pt x="3260" y="6094"/>
                  <a:pt x="3255" y="6094"/>
                </a:cubicBezTo>
                <a:cubicBezTo>
                  <a:pt x="3249" y="6093"/>
                  <a:pt x="3242" y="6093"/>
                  <a:pt x="3234" y="6093"/>
                </a:cubicBezTo>
                <a:close/>
                <a:moveTo>
                  <a:pt x="2903" y="6093"/>
                </a:moveTo>
                <a:cubicBezTo>
                  <a:pt x="2897" y="6093"/>
                  <a:pt x="2891" y="6093"/>
                  <a:pt x="2887" y="6094"/>
                </a:cubicBezTo>
                <a:cubicBezTo>
                  <a:pt x="2883" y="6095"/>
                  <a:pt x="2879" y="6095"/>
                  <a:pt x="2877" y="6096"/>
                </a:cubicBezTo>
                <a:cubicBezTo>
                  <a:pt x="2874" y="6097"/>
                  <a:pt x="2872" y="6098"/>
                  <a:pt x="2871" y="6100"/>
                </a:cubicBezTo>
                <a:cubicBezTo>
                  <a:pt x="2870" y="6102"/>
                  <a:pt x="2869" y="6103"/>
                  <a:pt x="2869" y="6106"/>
                </a:cubicBezTo>
                <a:lnTo>
                  <a:pt x="2869" y="6591"/>
                </a:lnTo>
                <a:cubicBezTo>
                  <a:pt x="2869" y="6593"/>
                  <a:pt x="2870" y="6594"/>
                  <a:pt x="2871" y="6596"/>
                </a:cubicBezTo>
                <a:cubicBezTo>
                  <a:pt x="2872" y="6598"/>
                  <a:pt x="2873" y="6599"/>
                  <a:pt x="2876" y="6600"/>
                </a:cubicBezTo>
                <a:cubicBezTo>
                  <a:pt x="2879" y="6601"/>
                  <a:pt x="2882" y="6601"/>
                  <a:pt x="2887" y="6602"/>
                </a:cubicBezTo>
                <a:cubicBezTo>
                  <a:pt x="2891" y="6603"/>
                  <a:pt x="2896" y="6603"/>
                  <a:pt x="2903" y="6603"/>
                </a:cubicBezTo>
                <a:cubicBezTo>
                  <a:pt x="2909" y="6603"/>
                  <a:pt x="2914" y="6603"/>
                  <a:pt x="2919" y="6602"/>
                </a:cubicBezTo>
                <a:cubicBezTo>
                  <a:pt x="2923" y="6601"/>
                  <a:pt x="2926" y="6601"/>
                  <a:pt x="2929" y="6600"/>
                </a:cubicBezTo>
                <a:cubicBezTo>
                  <a:pt x="2932" y="6599"/>
                  <a:pt x="2933" y="6598"/>
                  <a:pt x="2934" y="6596"/>
                </a:cubicBezTo>
                <a:cubicBezTo>
                  <a:pt x="2935" y="6594"/>
                  <a:pt x="2936" y="6593"/>
                  <a:pt x="2936" y="6591"/>
                </a:cubicBezTo>
                <a:lnTo>
                  <a:pt x="2936" y="6106"/>
                </a:lnTo>
                <a:cubicBezTo>
                  <a:pt x="2936" y="6103"/>
                  <a:pt x="2935" y="6102"/>
                  <a:pt x="2934" y="6100"/>
                </a:cubicBezTo>
                <a:cubicBezTo>
                  <a:pt x="2933" y="6098"/>
                  <a:pt x="2932" y="6097"/>
                  <a:pt x="2929" y="6096"/>
                </a:cubicBezTo>
                <a:cubicBezTo>
                  <a:pt x="2926" y="6095"/>
                  <a:pt x="2923" y="6095"/>
                  <a:pt x="2919" y="6094"/>
                </a:cubicBezTo>
                <a:cubicBezTo>
                  <a:pt x="2914" y="6093"/>
                  <a:pt x="2909" y="6093"/>
                  <a:pt x="2903" y="6093"/>
                </a:cubicBezTo>
                <a:close/>
                <a:moveTo>
                  <a:pt x="2274" y="6093"/>
                </a:moveTo>
                <a:cubicBezTo>
                  <a:pt x="2268" y="6093"/>
                  <a:pt x="2262" y="6093"/>
                  <a:pt x="2258" y="6094"/>
                </a:cubicBezTo>
                <a:cubicBezTo>
                  <a:pt x="2254" y="6095"/>
                  <a:pt x="2250" y="6095"/>
                  <a:pt x="2248" y="6096"/>
                </a:cubicBezTo>
                <a:cubicBezTo>
                  <a:pt x="2245" y="6097"/>
                  <a:pt x="2243" y="6098"/>
                  <a:pt x="2242" y="6100"/>
                </a:cubicBezTo>
                <a:cubicBezTo>
                  <a:pt x="2241" y="6102"/>
                  <a:pt x="2240" y="6103"/>
                  <a:pt x="2240" y="6106"/>
                </a:cubicBezTo>
                <a:lnTo>
                  <a:pt x="2240" y="6591"/>
                </a:lnTo>
                <a:cubicBezTo>
                  <a:pt x="2240" y="6593"/>
                  <a:pt x="2241" y="6594"/>
                  <a:pt x="2242" y="6596"/>
                </a:cubicBezTo>
                <a:cubicBezTo>
                  <a:pt x="2243" y="6598"/>
                  <a:pt x="2244" y="6599"/>
                  <a:pt x="2247" y="6600"/>
                </a:cubicBezTo>
                <a:cubicBezTo>
                  <a:pt x="2250" y="6601"/>
                  <a:pt x="2253" y="6601"/>
                  <a:pt x="2258" y="6602"/>
                </a:cubicBezTo>
                <a:cubicBezTo>
                  <a:pt x="2262" y="6603"/>
                  <a:pt x="2267" y="6603"/>
                  <a:pt x="2274" y="6603"/>
                </a:cubicBezTo>
                <a:cubicBezTo>
                  <a:pt x="2280" y="6603"/>
                  <a:pt x="2285" y="6603"/>
                  <a:pt x="2290" y="6602"/>
                </a:cubicBezTo>
                <a:cubicBezTo>
                  <a:pt x="2294" y="6601"/>
                  <a:pt x="2297" y="6601"/>
                  <a:pt x="2300" y="6600"/>
                </a:cubicBezTo>
                <a:cubicBezTo>
                  <a:pt x="2303" y="6599"/>
                  <a:pt x="2304" y="6598"/>
                  <a:pt x="2305" y="6596"/>
                </a:cubicBezTo>
                <a:cubicBezTo>
                  <a:pt x="2306" y="6594"/>
                  <a:pt x="2307" y="6593"/>
                  <a:pt x="2307" y="6591"/>
                </a:cubicBezTo>
                <a:lnTo>
                  <a:pt x="2307" y="6106"/>
                </a:lnTo>
                <a:cubicBezTo>
                  <a:pt x="2307" y="6103"/>
                  <a:pt x="2306" y="6102"/>
                  <a:pt x="2305" y="6100"/>
                </a:cubicBezTo>
                <a:cubicBezTo>
                  <a:pt x="2304" y="6098"/>
                  <a:pt x="2303" y="6097"/>
                  <a:pt x="2300" y="6096"/>
                </a:cubicBezTo>
                <a:cubicBezTo>
                  <a:pt x="2297" y="6095"/>
                  <a:pt x="2294" y="6095"/>
                  <a:pt x="2290" y="6094"/>
                </a:cubicBezTo>
                <a:cubicBezTo>
                  <a:pt x="2285" y="6093"/>
                  <a:pt x="2280" y="6093"/>
                  <a:pt x="2274" y="6093"/>
                </a:cubicBezTo>
                <a:close/>
                <a:moveTo>
                  <a:pt x="1704" y="6093"/>
                </a:moveTo>
                <a:cubicBezTo>
                  <a:pt x="1698" y="6093"/>
                  <a:pt x="1692" y="6093"/>
                  <a:pt x="1688" y="6094"/>
                </a:cubicBezTo>
                <a:cubicBezTo>
                  <a:pt x="1684" y="6095"/>
                  <a:pt x="1680" y="6095"/>
                  <a:pt x="1678" y="6096"/>
                </a:cubicBezTo>
                <a:cubicBezTo>
                  <a:pt x="1675" y="6097"/>
                  <a:pt x="1673" y="6098"/>
                  <a:pt x="1672" y="6100"/>
                </a:cubicBezTo>
                <a:cubicBezTo>
                  <a:pt x="1671" y="6102"/>
                  <a:pt x="1670" y="6103"/>
                  <a:pt x="1670" y="6106"/>
                </a:cubicBezTo>
                <a:lnTo>
                  <a:pt x="1670" y="6591"/>
                </a:lnTo>
                <a:cubicBezTo>
                  <a:pt x="1670" y="6593"/>
                  <a:pt x="1671" y="6594"/>
                  <a:pt x="1672" y="6596"/>
                </a:cubicBezTo>
                <a:cubicBezTo>
                  <a:pt x="1673" y="6598"/>
                  <a:pt x="1674" y="6599"/>
                  <a:pt x="1677" y="6600"/>
                </a:cubicBezTo>
                <a:cubicBezTo>
                  <a:pt x="1680" y="6601"/>
                  <a:pt x="1683" y="6601"/>
                  <a:pt x="1688" y="6602"/>
                </a:cubicBezTo>
                <a:cubicBezTo>
                  <a:pt x="1692" y="6603"/>
                  <a:pt x="1697" y="6603"/>
                  <a:pt x="1704" y="6603"/>
                </a:cubicBezTo>
                <a:cubicBezTo>
                  <a:pt x="1710" y="6603"/>
                  <a:pt x="1715" y="6603"/>
                  <a:pt x="1720" y="6602"/>
                </a:cubicBezTo>
                <a:cubicBezTo>
                  <a:pt x="1724" y="6601"/>
                  <a:pt x="1727" y="6601"/>
                  <a:pt x="1730" y="6600"/>
                </a:cubicBezTo>
                <a:cubicBezTo>
                  <a:pt x="1733" y="6599"/>
                  <a:pt x="1734" y="6598"/>
                  <a:pt x="1735" y="6596"/>
                </a:cubicBezTo>
                <a:cubicBezTo>
                  <a:pt x="1736" y="6594"/>
                  <a:pt x="1737" y="6593"/>
                  <a:pt x="1737" y="6591"/>
                </a:cubicBezTo>
                <a:lnTo>
                  <a:pt x="1737" y="6106"/>
                </a:lnTo>
                <a:cubicBezTo>
                  <a:pt x="1737" y="6103"/>
                  <a:pt x="1736" y="6102"/>
                  <a:pt x="1735" y="6100"/>
                </a:cubicBezTo>
                <a:cubicBezTo>
                  <a:pt x="1734" y="6098"/>
                  <a:pt x="1733" y="6097"/>
                  <a:pt x="1730" y="6096"/>
                </a:cubicBezTo>
                <a:cubicBezTo>
                  <a:pt x="1727" y="6095"/>
                  <a:pt x="1724" y="6095"/>
                  <a:pt x="1720" y="6094"/>
                </a:cubicBezTo>
                <a:cubicBezTo>
                  <a:pt x="1715" y="6093"/>
                  <a:pt x="1710" y="6093"/>
                  <a:pt x="1704" y="6093"/>
                </a:cubicBezTo>
                <a:close/>
                <a:moveTo>
                  <a:pt x="554" y="6093"/>
                </a:moveTo>
                <a:cubicBezTo>
                  <a:pt x="546" y="6093"/>
                  <a:pt x="540" y="6093"/>
                  <a:pt x="535" y="6094"/>
                </a:cubicBezTo>
                <a:cubicBezTo>
                  <a:pt x="530" y="6094"/>
                  <a:pt x="525" y="6095"/>
                  <a:pt x="522" y="6096"/>
                </a:cubicBezTo>
                <a:cubicBezTo>
                  <a:pt x="519" y="6097"/>
                  <a:pt x="517" y="6098"/>
                  <a:pt x="515" y="6100"/>
                </a:cubicBezTo>
                <a:cubicBezTo>
                  <a:pt x="513" y="6102"/>
                  <a:pt x="512" y="6104"/>
                  <a:pt x="511" y="6107"/>
                </a:cubicBezTo>
                <a:lnTo>
                  <a:pt x="341" y="6576"/>
                </a:lnTo>
                <a:cubicBezTo>
                  <a:pt x="339" y="6582"/>
                  <a:pt x="338" y="6587"/>
                  <a:pt x="338" y="6590"/>
                </a:cubicBezTo>
                <a:cubicBezTo>
                  <a:pt x="338" y="6594"/>
                  <a:pt x="339" y="6596"/>
                  <a:pt x="341" y="6598"/>
                </a:cubicBezTo>
                <a:cubicBezTo>
                  <a:pt x="343" y="6600"/>
                  <a:pt x="346" y="6601"/>
                  <a:pt x="351" y="6602"/>
                </a:cubicBezTo>
                <a:cubicBezTo>
                  <a:pt x="356" y="6603"/>
                  <a:pt x="362" y="6603"/>
                  <a:pt x="369" y="6603"/>
                </a:cubicBezTo>
                <a:cubicBezTo>
                  <a:pt x="377" y="6603"/>
                  <a:pt x="383" y="6603"/>
                  <a:pt x="387" y="6602"/>
                </a:cubicBezTo>
                <a:cubicBezTo>
                  <a:pt x="392" y="6602"/>
                  <a:pt x="395" y="6601"/>
                  <a:pt x="398" y="6600"/>
                </a:cubicBezTo>
                <a:cubicBezTo>
                  <a:pt x="400" y="6599"/>
                  <a:pt x="402" y="6597"/>
                  <a:pt x="403" y="6595"/>
                </a:cubicBezTo>
                <a:cubicBezTo>
                  <a:pt x="405" y="6594"/>
                  <a:pt x="406" y="6592"/>
                  <a:pt x="406" y="6589"/>
                </a:cubicBezTo>
                <a:lnTo>
                  <a:pt x="448" y="6468"/>
                </a:lnTo>
                <a:lnTo>
                  <a:pt x="658" y="6468"/>
                </a:lnTo>
                <a:lnTo>
                  <a:pt x="701" y="6591"/>
                </a:lnTo>
                <a:cubicBezTo>
                  <a:pt x="702" y="6593"/>
                  <a:pt x="703" y="6595"/>
                  <a:pt x="705" y="6597"/>
                </a:cubicBezTo>
                <a:cubicBezTo>
                  <a:pt x="706" y="6598"/>
                  <a:pt x="708" y="6600"/>
                  <a:pt x="710" y="6600"/>
                </a:cubicBezTo>
                <a:cubicBezTo>
                  <a:pt x="713" y="6601"/>
                  <a:pt x="716" y="6602"/>
                  <a:pt x="721" y="6602"/>
                </a:cubicBezTo>
                <a:cubicBezTo>
                  <a:pt x="726" y="6603"/>
                  <a:pt x="732" y="6603"/>
                  <a:pt x="740" y="6603"/>
                </a:cubicBezTo>
                <a:cubicBezTo>
                  <a:pt x="748" y="6603"/>
                  <a:pt x="755" y="6603"/>
                  <a:pt x="760" y="6602"/>
                </a:cubicBezTo>
                <a:cubicBezTo>
                  <a:pt x="765" y="6602"/>
                  <a:pt x="768" y="6601"/>
                  <a:pt x="770" y="6599"/>
                </a:cubicBezTo>
                <a:cubicBezTo>
                  <a:pt x="772" y="6597"/>
                  <a:pt x="773" y="6594"/>
                  <a:pt x="773" y="6591"/>
                </a:cubicBezTo>
                <a:cubicBezTo>
                  <a:pt x="773" y="6587"/>
                  <a:pt x="772" y="6583"/>
                  <a:pt x="770" y="6577"/>
                </a:cubicBezTo>
                <a:lnTo>
                  <a:pt x="600" y="6108"/>
                </a:lnTo>
                <a:cubicBezTo>
                  <a:pt x="599" y="6105"/>
                  <a:pt x="598" y="6102"/>
                  <a:pt x="596" y="6100"/>
                </a:cubicBezTo>
                <a:cubicBezTo>
                  <a:pt x="594" y="6098"/>
                  <a:pt x="591" y="6097"/>
                  <a:pt x="588" y="6096"/>
                </a:cubicBezTo>
                <a:cubicBezTo>
                  <a:pt x="585" y="6095"/>
                  <a:pt x="580" y="6094"/>
                  <a:pt x="575" y="6094"/>
                </a:cubicBezTo>
                <a:cubicBezTo>
                  <a:pt x="569" y="6093"/>
                  <a:pt x="562" y="6093"/>
                  <a:pt x="554" y="6093"/>
                </a:cubicBezTo>
                <a:close/>
                <a:moveTo>
                  <a:pt x="2635" y="6089"/>
                </a:moveTo>
                <a:cubicBezTo>
                  <a:pt x="2602" y="6089"/>
                  <a:pt x="2572" y="6095"/>
                  <a:pt x="2545" y="6107"/>
                </a:cubicBezTo>
                <a:cubicBezTo>
                  <a:pt x="2518" y="6119"/>
                  <a:pt x="2494" y="6136"/>
                  <a:pt x="2475" y="6159"/>
                </a:cubicBezTo>
                <a:cubicBezTo>
                  <a:pt x="2455" y="6182"/>
                  <a:pt x="2440" y="6210"/>
                  <a:pt x="2429" y="6243"/>
                </a:cubicBezTo>
                <a:cubicBezTo>
                  <a:pt x="2418" y="6275"/>
                  <a:pt x="2413" y="6313"/>
                  <a:pt x="2413" y="6355"/>
                </a:cubicBezTo>
                <a:cubicBezTo>
                  <a:pt x="2413" y="6396"/>
                  <a:pt x="2418" y="6432"/>
                  <a:pt x="2428" y="6463"/>
                </a:cubicBezTo>
                <a:cubicBezTo>
                  <a:pt x="2438" y="6494"/>
                  <a:pt x="2452" y="6521"/>
                  <a:pt x="2471" y="6542"/>
                </a:cubicBezTo>
                <a:cubicBezTo>
                  <a:pt x="2490" y="6564"/>
                  <a:pt x="2512" y="6580"/>
                  <a:pt x="2539" y="6591"/>
                </a:cubicBezTo>
                <a:cubicBezTo>
                  <a:pt x="2565" y="6602"/>
                  <a:pt x="2595" y="6607"/>
                  <a:pt x="2628" y="6607"/>
                </a:cubicBezTo>
                <a:cubicBezTo>
                  <a:pt x="2647" y="6607"/>
                  <a:pt x="2664" y="6605"/>
                  <a:pt x="2680" y="6602"/>
                </a:cubicBezTo>
                <a:cubicBezTo>
                  <a:pt x="2696" y="6598"/>
                  <a:pt x="2710" y="6594"/>
                  <a:pt x="2723" y="6589"/>
                </a:cubicBezTo>
                <a:cubicBezTo>
                  <a:pt x="2735" y="6584"/>
                  <a:pt x="2745" y="6579"/>
                  <a:pt x="2754" y="6574"/>
                </a:cubicBezTo>
                <a:cubicBezTo>
                  <a:pt x="2762" y="6568"/>
                  <a:pt x="2768" y="6564"/>
                  <a:pt x="2770" y="6562"/>
                </a:cubicBezTo>
                <a:cubicBezTo>
                  <a:pt x="2773" y="6559"/>
                  <a:pt x="2775" y="6557"/>
                  <a:pt x="2776" y="6555"/>
                </a:cubicBezTo>
                <a:cubicBezTo>
                  <a:pt x="2777" y="6553"/>
                  <a:pt x="2778" y="6551"/>
                  <a:pt x="2778" y="6549"/>
                </a:cubicBezTo>
                <a:cubicBezTo>
                  <a:pt x="2779" y="6547"/>
                  <a:pt x="2779" y="6544"/>
                  <a:pt x="2780" y="6541"/>
                </a:cubicBezTo>
                <a:cubicBezTo>
                  <a:pt x="2780" y="6538"/>
                  <a:pt x="2780" y="6534"/>
                  <a:pt x="2780" y="6530"/>
                </a:cubicBezTo>
                <a:cubicBezTo>
                  <a:pt x="2780" y="6524"/>
                  <a:pt x="2780" y="6519"/>
                  <a:pt x="2779" y="6515"/>
                </a:cubicBezTo>
                <a:cubicBezTo>
                  <a:pt x="2779" y="6511"/>
                  <a:pt x="2778" y="6508"/>
                  <a:pt x="2778" y="6506"/>
                </a:cubicBezTo>
                <a:cubicBezTo>
                  <a:pt x="2777" y="6503"/>
                  <a:pt x="2776" y="6502"/>
                  <a:pt x="2775" y="6501"/>
                </a:cubicBezTo>
                <a:cubicBezTo>
                  <a:pt x="2773" y="6500"/>
                  <a:pt x="2772" y="6500"/>
                  <a:pt x="2770" y="6500"/>
                </a:cubicBezTo>
                <a:cubicBezTo>
                  <a:pt x="2766" y="6500"/>
                  <a:pt x="2760" y="6502"/>
                  <a:pt x="2754" y="6507"/>
                </a:cubicBezTo>
                <a:cubicBezTo>
                  <a:pt x="2747" y="6512"/>
                  <a:pt x="2738" y="6518"/>
                  <a:pt x="2728" y="6524"/>
                </a:cubicBezTo>
                <a:cubicBezTo>
                  <a:pt x="2717" y="6530"/>
                  <a:pt x="2704" y="6536"/>
                  <a:pt x="2689" y="6541"/>
                </a:cubicBezTo>
                <a:cubicBezTo>
                  <a:pt x="2674" y="6546"/>
                  <a:pt x="2656" y="6548"/>
                  <a:pt x="2636" y="6548"/>
                </a:cubicBezTo>
                <a:cubicBezTo>
                  <a:pt x="2612" y="6548"/>
                  <a:pt x="2591" y="6544"/>
                  <a:pt x="2572" y="6535"/>
                </a:cubicBezTo>
                <a:cubicBezTo>
                  <a:pt x="2553" y="6527"/>
                  <a:pt x="2537" y="6514"/>
                  <a:pt x="2524" y="6498"/>
                </a:cubicBezTo>
                <a:cubicBezTo>
                  <a:pt x="2511" y="6481"/>
                  <a:pt x="2501" y="6461"/>
                  <a:pt x="2494" y="6436"/>
                </a:cubicBezTo>
                <a:cubicBezTo>
                  <a:pt x="2487" y="6411"/>
                  <a:pt x="2484" y="6383"/>
                  <a:pt x="2484" y="6351"/>
                </a:cubicBezTo>
                <a:cubicBezTo>
                  <a:pt x="2484" y="6319"/>
                  <a:pt x="2488" y="6290"/>
                  <a:pt x="2495" y="6265"/>
                </a:cubicBezTo>
                <a:cubicBezTo>
                  <a:pt x="2502" y="6240"/>
                  <a:pt x="2512" y="6219"/>
                  <a:pt x="2525" y="6201"/>
                </a:cubicBezTo>
                <a:cubicBezTo>
                  <a:pt x="2538" y="6184"/>
                  <a:pt x="2554" y="6170"/>
                  <a:pt x="2573" y="6161"/>
                </a:cubicBezTo>
                <a:cubicBezTo>
                  <a:pt x="2591" y="6152"/>
                  <a:pt x="2612" y="6148"/>
                  <a:pt x="2634" y="6148"/>
                </a:cubicBezTo>
                <a:cubicBezTo>
                  <a:pt x="2655" y="6148"/>
                  <a:pt x="2673" y="6151"/>
                  <a:pt x="2687" y="6156"/>
                </a:cubicBezTo>
                <a:cubicBezTo>
                  <a:pt x="2702" y="6161"/>
                  <a:pt x="2715" y="6166"/>
                  <a:pt x="2725" y="6173"/>
                </a:cubicBezTo>
                <a:cubicBezTo>
                  <a:pt x="2735" y="6179"/>
                  <a:pt x="2744" y="6184"/>
                  <a:pt x="2750" y="6189"/>
                </a:cubicBezTo>
                <a:cubicBezTo>
                  <a:pt x="2757" y="6194"/>
                  <a:pt x="2762" y="6197"/>
                  <a:pt x="2766" y="6197"/>
                </a:cubicBezTo>
                <a:cubicBezTo>
                  <a:pt x="2768" y="6197"/>
                  <a:pt x="2770" y="6196"/>
                  <a:pt x="2771" y="6195"/>
                </a:cubicBezTo>
                <a:cubicBezTo>
                  <a:pt x="2773" y="6194"/>
                  <a:pt x="2774" y="6192"/>
                  <a:pt x="2775" y="6190"/>
                </a:cubicBezTo>
                <a:cubicBezTo>
                  <a:pt x="2776" y="6187"/>
                  <a:pt x="2777" y="6184"/>
                  <a:pt x="2777" y="6181"/>
                </a:cubicBezTo>
                <a:cubicBezTo>
                  <a:pt x="2778" y="6177"/>
                  <a:pt x="2778" y="6172"/>
                  <a:pt x="2778" y="6167"/>
                </a:cubicBezTo>
                <a:cubicBezTo>
                  <a:pt x="2778" y="6162"/>
                  <a:pt x="2778" y="6158"/>
                  <a:pt x="2777" y="6155"/>
                </a:cubicBezTo>
                <a:cubicBezTo>
                  <a:pt x="2777" y="6152"/>
                  <a:pt x="2777" y="6149"/>
                  <a:pt x="2776" y="6146"/>
                </a:cubicBezTo>
                <a:cubicBezTo>
                  <a:pt x="2775" y="6144"/>
                  <a:pt x="2774" y="6142"/>
                  <a:pt x="2773" y="6140"/>
                </a:cubicBezTo>
                <a:cubicBezTo>
                  <a:pt x="2772" y="6138"/>
                  <a:pt x="2770" y="6135"/>
                  <a:pt x="2766" y="6132"/>
                </a:cubicBezTo>
                <a:cubicBezTo>
                  <a:pt x="2763" y="6128"/>
                  <a:pt x="2757" y="6124"/>
                  <a:pt x="2748" y="6118"/>
                </a:cubicBezTo>
                <a:cubicBezTo>
                  <a:pt x="2738" y="6113"/>
                  <a:pt x="2728" y="6108"/>
                  <a:pt x="2716" y="6104"/>
                </a:cubicBezTo>
                <a:cubicBezTo>
                  <a:pt x="2705" y="6099"/>
                  <a:pt x="2692" y="6096"/>
                  <a:pt x="2678" y="6093"/>
                </a:cubicBezTo>
                <a:cubicBezTo>
                  <a:pt x="2664" y="6090"/>
                  <a:pt x="2650" y="6089"/>
                  <a:pt x="2635" y="6089"/>
                </a:cubicBezTo>
                <a:close/>
                <a:moveTo>
                  <a:pt x="0" y="0"/>
                </a:moveTo>
                <a:lnTo>
                  <a:pt x="19201" y="0"/>
                </a:lnTo>
                <a:lnTo>
                  <a:pt x="19201" y="7456"/>
                </a:lnTo>
                <a:lnTo>
                  <a:pt x="0" y="7456"/>
                </a:lnTo>
                <a:lnTo>
                  <a:pt x="0" y="0"/>
                </a:lnTo>
                <a:close/>
                <a:moveTo>
                  <a:pt x="8950" y="8167"/>
                </a:moveTo>
                <a:lnTo>
                  <a:pt x="9454" y="8167"/>
                </a:lnTo>
                <a:cubicBezTo>
                  <a:pt x="9459" y="8167"/>
                  <a:pt x="9463" y="8168"/>
                  <a:pt x="9467" y="8171"/>
                </a:cubicBezTo>
                <a:cubicBezTo>
                  <a:pt x="9470" y="8174"/>
                  <a:pt x="9474" y="8178"/>
                  <a:pt x="9476" y="8185"/>
                </a:cubicBezTo>
                <a:cubicBezTo>
                  <a:pt x="9479" y="8191"/>
                  <a:pt x="9481" y="8199"/>
                  <a:pt x="9482" y="8210"/>
                </a:cubicBezTo>
                <a:cubicBezTo>
                  <a:pt x="9483" y="8220"/>
                  <a:pt x="9484" y="8233"/>
                  <a:pt x="9484" y="8248"/>
                </a:cubicBezTo>
                <a:cubicBezTo>
                  <a:pt x="9484" y="8263"/>
                  <a:pt x="9483" y="8275"/>
                  <a:pt x="9482" y="8285"/>
                </a:cubicBezTo>
                <a:cubicBezTo>
                  <a:pt x="9481" y="8296"/>
                  <a:pt x="9479" y="8304"/>
                  <a:pt x="9476" y="8310"/>
                </a:cubicBezTo>
                <a:cubicBezTo>
                  <a:pt x="9474" y="8316"/>
                  <a:pt x="9470" y="8321"/>
                  <a:pt x="9467" y="8324"/>
                </a:cubicBezTo>
                <a:cubicBezTo>
                  <a:pt x="9463" y="8327"/>
                  <a:pt x="9459" y="8328"/>
                  <a:pt x="9454" y="8328"/>
                </a:cubicBezTo>
                <a:lnTo>
                  <a:pt x="9094" y="8328"/>
                </a:lnTo>
                <a:lnTo>
                  <a:pt x="9094" y="8575"/>
                </a:lnTo>
                <a:lnTo>
                  <a:pt x="9399" y="8575"/>
                </a:lnTo>
                <a:cubicBezTo>
                  <a:pt x="9403" y="8575"/>
                  <a:pt x="9408" y="8576"/>
                  <a:pt x="9411" y="8579"/>
                </a:cubicBezTo>
                <a:cubicBezTo>
                  <a:pt x="9415" y="8582"/>
                  <a:pt x="9419" y="8587"/>
                  <a:pt x="9421" y="8593"/>
                </a:cubicBezTo>
                <a:cubicBezTo>
                  <a:pt x="9424" y="8599"/>
                  <a:pt x="9426" y="8607"/>
                  <a:pt x="9427" y="8617"/>
                </a:cubicBezTo>
                <a:cubicBezTo>
                  <a:pt x="9428" y="8627"/>
                  <a:pt x="9429" y="8639"/>
                  <a:pt x="9429" y="8654"/>
                </a:cubicBezTo>
                <a:cubicBezTo>
                  <a:pt x="9429" y="8669"/>
                  <a:pt x="9428" y="8681"/>
                  <a:pt x="9427" y="8691"/>
                </a:cubicBezTo>
                <a:cubicBezTo>
                  <a:pt x="9426" y="8701"/>
                  <a:pt x="9424" y="8709"/>
                  <a:pt x="9421" y="8715"/>
                </a:cubicBezTo>
                <a:cubicBezTo>
                  <a:pt x="9419" y="8721"/>
                  <a:pt x="9415" y="8725"/>
                  <a:pt x="9411" y="8728"/>
                </a:cubicBezTo>
                <a:cubicBezTo>
                  <a:pt x="9408" y="8731"/>
                  <a:pt x="9403" y="8732"/>
                  <a:pt x="9399" y="8732"/>
                </a:cubicBezTo>
                <a:lnTo>
                  <a:pt x="9094" y="8732"/>
                </a:lnTo>
                <a:lnTo>
                  <a:pt x="9094" y="9017"/>
                </a:lnTo>
                <a:lnTo>
                  <a:pt x="9458" y="9017"/>
                </a:lnTo>
                <a:cubicBezTo>
                  <a:pt x="9462" y="9017"/>
                  <a:pt x="9467" y="9018"/>
                  <a:pt x="9470" y="9021"/>
                </a:cubicBezTo>
                <a:cubicBezTo>
                  <a:pt x="9474" y="9024"/>
                  <a:pt x="9478" y="9029"/>
                  <a:pt x="9480" y="9035"/>
                </a:cubicBezTo>
                <a:cubicBezTo>
                  <a:pt x="9483" y="9041"/>
                  <a:pt x="9485" y="9049"/>
                  <a:pt x="9486" y="9060"/>
                </a:cubicBezTo>
                <a:cubicBezTo>
                  <a:pt x="9487" y="9070"/>
                  <a:pt x="9488" y="9082"/>
                  <a:pt x="9488" y="9098"/>
                </a:cubicBezTo>
                <a:cubicBezTo>
                  <a:pt x="9488" y="9113"/>
                  <a:pt x="9487" y="9125"/>
                  <a:pt x="9486" y="9135"/>
                </a:cubicBezTo>
                <a:cubicBezTo>
                  <a:pt x="9485" y="9146"/>
                  <a:pt x="9483" y="9154"/>
                  <a:pt x="9480" y="9160"/>
                </a:cubicBezTo>
                <a:cubicBezTo>
                  <a:pt x="9478" y="9166"/>
                  <a:pt x="9474" y="9171"/>
                  <a:pt x="9470" y="9174"/>
                </a:cubicBezTo>
                <a:cubicBezTo>
                  <a:pt x="9467" y="9177"/>
                  <a:pt x="9462" y="9178"/>
                  <a:pt x="9458" y="9178"/>
                </a:cubicBezTo>
                <a:lnTo>
                  <a:pt x="8950" y="9178"/>
                </a:lnTo>
                <a:cubicBezTo>
                  <a:pt x="8933" y="9178"/>
                  <a:pt x="8918" y="9173"/>
                  <a:pt x="8907" y="9163"/>
                </a:cubicBezTo>
                <a:cubicBezTo>
                  <a:pt x="8895" y="9153"/>
                  <a:pt x="8889" y="9136"/>
                  <a:pt x="8889" y="9113"/>
                </a:cubicBezTo>
                <a:lnTo>
                  <a:pt x="8889" y="8232"/>
                </a:lnTo>
                <a:cubicBezTo>
                  <a:pt x="8889" y="8209"/>
                  <a:pt x="8895" y="8192"/>
                  <a:pt x="8907" y="8182"/>
                </a:cubicBezTo>
                <a:cubicBezTo>
                  <a:pt x="8918" y="8172"/>
                  <a:pt x="8933" y="8167"/>
                  <a:pt x="8950" y="8167"/>
                </a:cubicBezTo>
                <a:close/>
                <a:moveTo>
                  <a:pt x="6269" y="8167"/>
                </a:moveTo>
                <a:lnTo>
                  <a:pt x="6773" y="8167"/>
                </a:lnTo>
                <a:cubicBezTo>
                  <a:pt x="6778" y="8167"/>
                  <a:pt x="6782" y="8168"/>
                  <a:pt x="6786" y="8171"/>
                </a:cubicBezTo>
                <a:cubicBezTo>
                  <a:pt x="6789" y="8174"/>
                  <a:pt x="6793" y="8178"/>
                  <a:pt x="6795" y="8185"/>
                </a:cubicBezTo>
                <a:cubicBezTo>
                  <a:pt x="6798" y="8191"/>
                  <a:pt x="6800" y="8199"/>
                  <a:pt x="6801" y="8210"/>
                </a:cubicBezTo>
                <a:cubicBezTo>
                  <a:pt x="6802" y="8220"/>
                  <a:pt x="6803" y="8233"/>
                  <a:pt x="6803" y="8248"/>
                </a:cubicBezTo>
                <a:cubicBezTo>
                  <a:pt x="6803" y="8263"/>
                  <a:pt x="6802" y="8275"/>
                  <a:pt x="6801" y="8285"/>
                </a:cubicBezTo>
                <a:cubicBezTo>
                  <a:pt x="6800" y="8296"/>
                  <a:pt x="6798" y="8304"/>
                  <a:pt x="6795" y="8310"/>
                </a:cubicBezTo>
                <a:cubicBezTo>
                  <a:pt x="6793" y="8316"/>
                  <a:pt x="6789" y="8321"/>
                  <a:pt x="6786" y="8324"/>
                </a:cubicBezTo>
                <a:cubicBezTo>
                  <a:pt x="6782" y="8327"/>
                  <a:pt x="6778" y="8328"/>
                  <a:pt x="6773" y="8328"/>
                </a:cubicBezTo>
                <a:lnTo>
                  <a:pt x="6413" y="8328"/>
                </a:lnTo>
                <a:lnTo>
                  <a:pt x="6413" y="8575"/>
                </a:lnTo>
                <a:lnTo>
                  <a:pt x="6718" y="8575"/>
                </a:lnTo>
                <a:cubicBezTo>
                  <a:pt x="6722" y="8575"/>
                  <a:pt x="6727" y="8576"/>
                  <a:pt x="6730" y="8579"/>
                </a:cubicBezTo>
                <a:cubicBezTo>
                  <a:pt x="6734" y="8582"/>
                  <a:pt x="6738" y="8587"/>
                  <a:pt x="6740" y="8593"/>
                </a:cubicBezTo>
                <a:cubicBezTo>
                  <a:pt x="6743" y="8599"/>
                  <a:pt x="6745" y="8607"/>
                  <a:pt x="6746" y="8617"/>
                </a:cubicBezTo>
                <a:cubicBezTo>
                  <a:pt x="6747" y="8627"/>
                  <a:pt x="6748" y="8639"/>
                  <a:pt x="6748" y="8654"/>
                </a:cubicBezTo>
                <a:cubicBezTo>
                  <a:pt x="6748" y="8669"/>
                  <a:pt x="6747" y="8681"/>
                  <a:pt x="6746" y="8691"/>
                </a:cubicBezTo>
                <a:cubicBezTo>
                  <a:pt x="6745" y="8701"/>
                  <a:pt x="6743" y="8709"/>
                  <a:pt x="6740" y="8715"/>
                </a:cubicBezTo>
                <a:cubicBezTo>
                  <a:pt x="6738" y="8721"/>
                  <a:pt x="6734" y="8725"/>
                  <a:pt x="6730" y="8728"/>
                </a:cubicBezTo>
                <a:cubicBezTo>
                  <a:pt x="6727" y="8731"/>
                  <a:pt x="6722" y="8732"/>
                  <a:pt x="6718" y="8732"/>
                </a:cubicBezTo>
                <a:lnTo>
                  <a:pt x="6413" y="8732"/>
                </a:lnTo>
                <a:lnTo>
                  <a:pt x="6413" y="9017"/>
                </a:lnTo>
                <a:lnTo>
                  <a:pt x="6777" y="9017"/>
                </a:lnTo>
                <a:cubicBezTo>
                  <a:pt x="6781" y="9017"/>
                  <a:pt x="6786" y="9018"/>
                  <a:pt x="6789" y="9021"/>
                </a:cubicBezTo>
                <a:cubicBezTo>
                  <a:pt x="6793" y="9024"/>
                  <a:pt x="6797" y="9029"/>
                  <a:pt x="6799" y="9035"/>
                </a:cubicBezTo>
                <a:cubicBezTo>
                  <a:pt x="6802" y="9041"/>
                  <a:pt x="6804" y="9049"/>
                  <a:pt x="6805" y="9060"/>
                </a:cubicBezTo>
                <a:cubicBezTo>
                  <a:pt x="6806" y="9070"/>
                  <a:pt x="6807" y="9082"/>
                  <a:pt x="6807" y="9098"/>
                </a:cubicBezTo>
                <a:cubicBezTo>
                  <a:pt x="6807" y="9113"/>
                  <a:pt x="6806" y="9125"/>
                  <a:pt x="6805" y="9135"/>
                </a:cubicBezTo>
                <a:cubicBezTo>
                  <a:pt x="6804" y="9146"/>
                  <a:pt x="6802" y="9154"/>
                  <a:pt x="6799" y="9160"/>
                </a:cubicBezTo>
                <a:cubicBezTo>
                  <a:pt x="6797" y="9166"/>
                  <a:pt x="6793" y="9171"/>
                  <a:pt x="6789" y="9174"/>
                </a:cubicBezTo>
                <a:cubicBezTo>
                  <a:pt x="6786" y="9177"/>
                  <a:pt x="6781" y="9178"/>
                  <a:pt x="6777" y="9178"/>
                </a:cubicBezTo>
                <a:lnTo>
                  <a:pt x="6269" y="9178"/>
                </a:lnTo>
                <a:cubicBezTo>
                  <a:pt x="6252" y="9178"/>
                  <a:pt x="6237" y="9173"/>
                  <a:pt x="6226" y="9163"/>
                </a:cubicBezTo>
                <a:cubicBezTo>
                  <a:pt x="6214" y="9153"/>
                  <a:pt x="6208" y="9136"/>
                  <a:pt x="6208" y="9113"/>
                </a:cubicBezTo>
                <a:lnTo>
                  <a:pt x="6208" y="8232"/>
                </a:lnTo>
                <a:cubicBezTo>
                  <a:pt x="6208" y="8209"/>
                  <a:pt x="6214" y="8192"/>
                  <a:pt x="6226" y="8182"/>
                </a:cubicBezTo>
                <a:cubicBezTo>
                  <a:pt x="6237" y="8172"/>
                  <a:pt x="6252" y="8167"/>
                  <a:pt x="6269" y="8167"/>
                </a:cubicBezTo>
                <a:close/>
                <a:moveTo>
                  <a:pt x="2688" y="8167"/>
                </a:moveTo>
                <a:lnTo>
                  <a:pt x="3192" y="8167"/>
                </a:lnTo>
                <a:cubicBezTo>
                  <a:pt x="3197" y="8167"/>
                  <a:pt x="3201" y="8168"/>
                  <a:pt x="3205" y="8171"/>
                </a:cubicBezTo>
                <a:cubicBezTo>
                  <a:pt x="3208" y="8174"/>
                  <a:pt x="3212" y="8178"/>
                  <a:pt x="3214" y="8185"/>
                </a:cubicBezTo>
                <a:cubicBezTo>
                  <a:pt x="3217" y="8191"/>
                  <a:pt x="3219" y="8199"/>
                  <a:pt x="3220" y="8210"/>
                </a:cubicBezTo>
                <a:cubicBezTo>
                  <a:pt x="3221" y="8220"/>
                  <a:pt x="3222" y="8233"/>
                  <a:pt x="3222" y="8248"/>
                </a:cubicBezTo>
                <a:cubicBezTo>
                  <a:pt x="3222" y="8263"/>
                  <a:pt x="3221" y="8275"/>
                  <a:pt x="3220" y="8285"/>
                </a:cubicBezTo>
                <a:cubicBezTo>
                  <a:pt x="3219" y="8296"/>
                  <a:pt x="3217" y="8304"/>
                  <a:pt x="3214" y="8310"/>
                </a:cubicBezTo>
                <a:cubicBezTo>
                  <a:pt x="3212" y="8316"/>
                  <a:pt x="3208" y="8321"/>
                  <a:pt x="3205" y="8324"/>
                </a:cubicBezTo>
                <a:cubicBezTo>
                  <a:pt x="3201" y="8327"/>
                  <a:pt x="3197" y="8328"/>
                  <a:pt x="3192" y="8328"/>
                </a:cubicBezTo>
                <a:lnTo>
                  <a:pt x="2832" y="8328"/>
                </a:lnTo>
                <a:lnTo>
                  <a:pt x="2832" y="8575"/>
                </a:lnTo>
                <a:lnTo>
                  <a:pt x="3137" y="8575"/>
                </a:lnTo>
                <a:cubicBezTo>
                  <a:pt x="3141" y="8575"/>
                  <a:pt x="3146" y="8576"/>
                  <a:pt x="3149" y="8579"/>
                </a:cubicBezTo>
                <a:cubicBezTo>
                  <a:pt x="3153" y="8582"/>
                  <a:pt x="3157" y="8587"/>
                  <a:pt x="3159" y="8593"/>
                </a:cubicBezTo>
                <a:cubicBezTo>
                  <a:pt x="3162" y="8599"/>
                  <a:pt x="3164" y="8607"/>
                  <a:pt x="3165" y="8617"/>
                </a:cubicBezTo>
                <a:cubicBezTo>
                  <a:pt x="3166" y="8627"/>
                  <a:pt x="3167" y="8639"/>
                  <a:pt x="3167" y="8654"/>
                </a:cubicBezTo>
                <a:cubicBezTo>
                  <a:pt x="3167" y="8669"/>
                  <a:pt x="3166" y="8681"/>
                  <a:pt x="3165" y="8691"/>
                </a:cubicBezTo>
                <a:cubicBezTo>
                  <a:pt x="3164" y="8701"/>
                  <a:pt x="3162" y="8709"/>
                  <a:pt x="3159" y="8715"/>
                </a:cubicBezTo>
                <a:cubicBezTo>
                  <a:pt x="3157" y="8721"/>
                  <a:pt x="3153" y="8725"/>
                  <a:pt x="3149" y="8728"/>
                </a:cubicBezTo>
                <a:cubicBezTo>
                  <a:pt x="3146" y="8731"/>
                  <a:pt x="3141" y="8732"/>
                  <a:pt x="3137" y="8732"/>
                </a:cubicBezTo>
                <a:lnTo>
                  <a:pt x="2832" y="8732"/>
                </a:lnTo>
                <a:lnTo>
                  <a:pt x="2832" y="9017"/>
                </a:lnTo>
                <a:lnTo>
                  <a:pt x="3196" y="9017"/>
                </a:lnTo>
                <a:cubicBezTo>
                  <a:pt x="3200" y="9017"/>
                  <a:pt x="3205" y="9018"/>
                  <a:pt x="3208" y="9021"/>
                </a:cubicBezTo>
                <a:cubicBezTo>
                  <a:pt x="3212" y="9024"/>
                  <a:pt x="3216" y="9029"/>
                  <a:pt x="3218" y="9035"/>
                </a:cubicBezTo>
                <a:cubicBezTo>
                  <a:pt x="3221" y="9041"/>
                  <a:pt x="3223" y="9049"/>
                  <a:pt x="3224" y="9060"/>
                </a:cubicBezTo>
                <a:cubicBezTo>
                  <a:pt x="3225" y="9070"/>
                  <a:pt x="3226" y="9082"/>
                  <a:pt x="3226" y="9098"/>
                </a:cubicBezTo>
                <a:cubicBezTo>
                  <a:pt x="3226" y="9113"/>
                  <a:pt x="3225" y="9125"/>
                  <a:pt x="3224" y="9135"/>
                </a:cubicBezTo>
                <a:cubicBezTo>
                  <a:pt x="3223" y="9146"/>
                  <a:pt x="3221" y="9154"/>
                  <a:pt x="3218" y="9160"/>
                </a:cubicBezTo>
                <a:cubicBezTo>
                  <a:pt x="3216" y="9166"/>
                  <a:pt x="3212" y="9171"/>
                  <a:pt x="3208" y="9174"/>
                </a:cubicBezTo>
                <a:cubicBezTo>
                  <a:pt x="3205" y="9177"/>
                  <a:pt x="3200" y="9178"/>
                  <a:pt x="3196" y="9178"/>
                </a:cubicBezTo>
                <a:lnTo>
                  <a:pt x="2688" y="9178"/>
                </a:lnTo>
                <a:cubicBezTo>
                  <a:pt x="2671" y="9178"/>
                  <a:pt x="2656" y="9173"/>
                  <a:pt x="2645" y="9163"/>
                </a:cubicBezTo>
                <a:cubicBezTo>
                  <a:pt x="2633" y="9153"/>
                  <a:pt x="2627" y="9136"/>
                  <a:pt x="2627" y="9113"/>
                </a:cubicBezTo>
                <a:lnTo>
                  <a:pt x="2627" y="8232"/>
                </a:lnTo>
                <a:cubicBezTo>
                  <a:pt x="2627" y="8209"/>
                  <a:pt x="2633" y="8192"/>
                  <a:pt x="2645" y="8182"/>
                </a:cubicBezTo>
                <a:cubicBezTo>
                  <a:pt x="2656" y="8172"/>
                  <a:pt x="2671" y="8167"/>
                  <a:pt x="2688" y="8167"/>
                </a:cubicBezTo>
                <a:close/>
                <a:moveTo>
                  <a:pt x="1764" y="8167"/>
                </a:moveTo>
                <a:lnTo>
                  <a:pt x="2478" y="8167"/>
                </a:lnTo>
                <a:cubicBezTo>
                  <a:pt x="2482" y="8167"/>
                  <a:pt x="2487" y="8168"/>
                  <a:pt x="2490" y="8171"/>
                </a:cubicBezTo>
                <a:cubicBezTo>
                  <a:pt x="2494" y="8174"/>
                  <a:pt x="2498" y="8179"/>
                  <a:pt x="2500" y="8185"/>
                </a:cubicBezTo>
                <a:cubicBezTo>
                  <a:pt x="2503" y="8192"/>
                  <a:pt x="2505" y="8201"/>
                  <a:pt x="2506" y="8212"/>
                </a:cubicBezTo>
                <a:cubicBezTo>
                  <a:pt x="2507" y="8222"/>
                  <a:pt x="2508" y="8236"/>
                  <a:pt x="2508" y="8251"/>
                </a:cubicBezTo>
                <a:cubicBezTo>
                  <a:pt x="2508" y="8266"/>
                  <a:pt x="2507" y="8279"/>
                  <a:pt x="2506" y="8290"/>
                </a:cubicBezTo>
                <a:cubicBezTo>
                  <a:pt x="2505" y="8301"/>
                  <a:pt x="2503" y="8309"/>
                  <a:pt x="2500" y="8316"/>
                </a:cubicBezTo>
                <a:cubicBezTo>
                  <a:pt x="2498" y="8322"/>
                  <a:pt x="2494" y="8327"/>
                  <a:pt x="2490" y="8330"/>
                </a:cubicBezTo>
                <a:cubicBezTo>
                  <a:pt x="2486" y="8333"/>
                  <a:pt x="2482" y="8335"/>
                  <a:pt x="2477" y="8335"/>
                </a:cubicBezTo>
                <a:lnTo>
                  <a:pt x="2224" y="8335"/>
                </a:lnTo>
                <a:lnTo>
                  <a:pt x="2224" y="9150"/>
                </a:lnTo>
                <a:cubicBezTo>
                  <a:pt x="2224" y="9155"/>
                  <a:pt x="2222" y="9160"/>
                  <a:pt x="2219" y="9164"/>
                </a:cubicBezTo>
                <a:cubicBezTo>
                  <a:pt x="2216" y="9168"/>
                  <a:pt x="2210" y="9172"/>
                  <a:pt x="2202" y="9174"/>
                </a:cubicBezTo>
                <a:cubicBezTo>
                  <a:pt x="2194" y="9177"/>
                  <a:pt x="2184" y="9179"/>
                  <a:pt x="2171" y="9181"/>
                </a:cubicBezTo>
                <a:cubicBezTo>
                  <a:pt x="2157" y="9182"/>
                  <a:pt x="2141" y="9183"/>
                  <a:pt x="2121" y="9183"/>
                </a:cubicBezTo>
                <a:cubicBezTo>
                  <a:pt x="2101" y="9183"/>
                  <a:pt x="2085" y="9182"/>
                  <a:pt x="2071" y="9181"/>
                </a:cubicBezTo>
                <a:cubicBezTo>
                  <a:pt x="2058" y="9179"/>
                  <a:pt x="2048" y="9177"/>
                  <a:pt x="2040" y="9174"/>
                </a:cubicBezTo>
                <a:cubicBezTo>
                  <a:pt x="2032" y="9172"/>
                  <a:pt x="2026" y="9168"/>
                  <a:pt x="2023" y="9164"/>
                </a:cubicBezTo>
                <a:cubicBezTo>
                  <a:pt x="2020" y="9160"/>
                  <a:pt x="2018" y="9155"/>
                  <a:pt x="2018" y="9150"/>
                </a:cubicBezTo>
                <a:lnTo>
                  <a:pt x="2018" y="8335"/>
                </a:lnTo>
                <a:lnTo>
                  <a:pt x="1765" y="8335"/>
                </a:lnTo>
                <a:cubicBezTo>
                  <a:pt x="1759" y="8335"/>
                  <a:pt x="1755" y="8333"/>
                  <a:pt x="1751" y="8330"/>
                </a:cubicBezTo>
                <a:cubicBezTo>
                  <a:pt x="1748" y="8327"/>
                  <a:pt x="1744" y="8322"/>
                  <a:pt x="1742" y="8316"/>
                </a:cubicBezTo>
                <a:cubicBezTo>
                  <a:pt x="1739" y="8309"/>
                  <a:pt x="1737" y="8301"/>
                  <a:pt x="1736" y="8290"/>
                </a:cubicBezTo>
                <a:cubicBezTo>
                  <a:pt x="1735" y="8279"/>
                  <a:pt x="1734" y="8266"/>
                  <a:pt x="1734" y="8251"/>
                </a:cubicBezTo>
                <a:cubicBezTo>
                  <a:pt x="1734" y="8236"/>
                  <a:pt x="1735" y="8222"/>
                  <a:pt x="1736" y="8212"/>
                </a:cubicBezTo>
                <a:cubicBezTo>
                  <a:pt x="1737" y="8201"/>
                  <a:pt x="1739" y="8192"/>
                  <a:pt x="1742" y="8185"/>
                </a:cubicBezTo>
                <a:cubicBezTo>
                  <a:pt x="1744" y="8179"/>
                  <a:pt x="1748" y="8174"/>
                  <a:pt x="1751" y="8171"/>
                </a:cubicBezTo>
                <a:cubicBezTo>
                  <a:pt x="1755" y="8168"/>
                  <a:pt x="1759" y="8167"/>
                  <a:pt x="1764" y="8167"/>
                </a:cubicBezTo>
                <a:close/>
                <a:moveTo>
                  <a:pt x="7732" y="8164"/>
                </a:moveTo>
                <a:cubicBezTo>
                  <a:pt x="7750" y="8164"/>
                  <a:pt x="7765" y="8165"/>
                  <a:pt x="7777" y="8166"/>
                </a:cubicBezTo>
                <a:cubicBezTo>
                  <a:pt x="7789" y="8167"/>
                  <a:pt x="7798" y="8169"/>
                  <a:pt x="7804" y="8173"/>
                </a:cubicBezTo>
                <a:cubicBezTo>
                  <a:pt x="7811" y="8176"/>
                  <a:pt x="7815" y="8179"/>
                  <a:pt x="7818" y="8184"/>
                </a:cubicBezTo>
                <a:cubicBezTo>
                  <a:pt x="7821" y="8188"/>
                  <a:pt x="7822" y="8192"/>
                  <a:pt x="7822" y="8198"/>
                </a:cubicBezTo>
                <a:lnTo>
                  <a:pt x="7822" y="9107"/>
                </a:lnTo>
                <a:cubicBezTo>
                  <a:pt x="7822" y="9119"/>
                  <a:pt x="7820" y="9129"/>
                  <a:pt x="7816" y="9139"/>
                </a:cubicBezTo>
                <a:cubicBezTo>
                  <a:pt x="7812" y="9148"/>
                  <a:pt x="7806" y="9156"/>
                  <a:pt x="7799" y="9162"/>
                </a:cubicBezTo>
                <a:cubicBezTo>
                  <a:pt x="7792" y="9168"/>
                  <a:pt x="7784" y="9173"/>
                  <a:pt x="7774" y="9176"/>
                </a:cubicBezTo>
                <a:cubicBezTo>
                  <a:pt x="7764" y="9179"/>
                  <a:pt x="7755" y="9180"/>
                  <a:pt x="7745" y="9180"/>
                </a:cubicBezTo>
                <a:lnTo>
                  <a:pt x="7657" y="9180"/>
                </a:lnTo>
                <a:cubicBezTo>
                  <a:pt x="7639" y="9180"/>
                  <a:pt x="7623" y="9178"/>
                  <a:pt x="7610" y="9175"/>
                </a:cubicBezTo>
                <a:cubicBezTo>
                  <a:pt x="7597" y="9171"/>
                  <a:pt x="7584" y="9164"/>
                  <a:pt x="7573" y="9155"/>
                </a:cubicBezTo>
                <a:cubicBezTo>
                  <a:pt x="7562" y="9145"/>
                  <a:pt x="7551" y="9132"/>
                  <a:pt x="7541" y="9115"/>
                </a:cubicBezTo>
                <a:cubicBezTo>
                  <a:pt x="7530" y="9099"/>
                  <a:pt x="7519" y="9078"/>
                  <a:pt x="7506" y="9052"/>
                </a:cubicBezTo>
                <a:lnTo>
                  <a:pt x="7253" y="8579"/>
                </a:lnTo>
                <a:cubicBezTo>
                  <a:pt x="7239" y="8551"/>
                  <a:pt x="7224" y="8521"/>
                  <a:pt x="7209" y="8488"/>
                </a:cubicBezTo>
                <a:cubicBezTo>
                  <a:pt x="7194" y="8455"/>
                  <a:pt x="7180" y="8424"/>
                  <a:pt x="7168" y="8393"/>
                </a:cubicBezTo>
                <a:lnTo>
                  <a:pt x="7166" y="8393"/>
                </a:lnTo>
                <a:cubicBezTo>
                  <a:pt x="7169" y="8431"/>
                  <a:pt x="7170" y="8468"/>
                  <a:pt x="7171" y="8505"/>
                </a:cubicBezTo>
                <a:cubicBezTo>
                  <a:pt x="7172" y="8542"/>
                  <a:pt x="7173" y="8581"/>
                  <a:pt x="7173" y="8620"/>
                </a:cubicBezTo>
                <a:lnTo>
                  <a:pt x="7173" y="9149"/>
                </a:lnTo>
                <a:cubicBezTo>
                  <a:pt x="7173" y="9155"/>
                  <a:pt x="7172" y="9159"/>
                  <a:pt x="7169" y="9163"/>
                </a:cubicBezTo>
                <a:cubicBezTo>
                  <a:pt x="7166" y="9168"/>
                  <a:pt x="7161" y="9171"/>
                  <a:pt x="7154" y="9174"/>
                </a:cubicBezTo>
                <a:cubicBezTo>
                  <a:pt x="7147" y="9177"/>
                  <a:pt x="7137" y="9179"/>
                  <a:pt x="7125" y="9181"/>
                </a:cubicBezTo>
                <a:cubicBezTo>
                  <a:pt x="7113" y="9182"/>
                  <a:pt x="7098" y="9183"/>
                  <a:pt x="7079" y="9183"/>
                </a:cubicBezTo>
                <a:cubicBezTo>
                  <a:pt x="7061" y="9183"/>
                  <a:pt x="7046" y="9182"/>
                  <a:pt x="7034" y="9181"/>
                </a:cubicBezTo>
                <a:cubicBezTo>
                  <a:pt x="7022" y="9179"/>
                  <a:pt x="7013" y="9177"/>
                  <a:pt x="7006" y="9174"/>
                </a:cubicBezTo>
                <a:cubicBezTo>
                  <a:pt x="6999" y="9171"/>
                  <a:pt x="6995" y="9168"/>
                  <a:pt x="6992" y="9163"/>
                </a:cubicBezTo>
                <a:cubicBezTo>
                  <a:pt x="6989" y="9159"/>
                  <a:pt x="6988" y="9155"/>
                  <a:pt x="6988" y="9149"/>
                </a:cubicBezTo>
                <a:lnTo>
                  <a:pt x="6988" y="8240"/>
                </a:lnTo>
                <a:cubicBezTo>
                  <a:pt x="6988" y="8216"/>
                  <a:pt x="6995" y="8198"/>
                  <a:pt x="7009" y="8185"/>
                </a:cubicBezTo>
                <a:cubicBezTo>
                  <a:pt x="7024" y="8173"/>
                  <a:pt x="7041" y="8167"/>
                  <a:pt x="7062" y="8167"/>
                </a:cubicBezTo>
                <a:lnTo>
                  <a:pt x="7172" y="8167"/>
                </a:lnTo>
                <a:cubicBezTo>
                  <a:pt x="7192" y="8167"/>
                  <a:pt x="7209" y="8169"/>
                  <a:pt x="7222" y="8172"/>
                </a:cubicBezTo>
                <a:cubicBezTo>
                  <a:pt x="7236" y="8175"/>
                  <a:pt x="7248" y="8181"/>
                  <a:pt x="7258" y="8189"/>
                </a:cubicBezTo>
                <a:cubicBezTo>
                  <a:pt x="7269" y="8197"/>
                  <a:pt x="7279" y="8208"/>
                  <a:pt x="7288" y="8221"/>
                </a:cubicBezTo>
                <a:cubicBezTo>
                  <a:pt x="7298" y="8235"/>
                  <a:pt x="7307" y="8252"/>
                  <a:pt x="7317" y="8273"/>
                </a:cubicBezTo>
                <a:lnTo>
                  <a:pt x="7515" y="8643"/>
                </a:lnTo>
                <a:cubicBezTo>
                  <a:pt x="7526" y="8665"/>
                  <a:pt x="7538" y="8687"/>
                  <a:pt x="7549" y="8709"/>
                </a:cubicBezTo>
                <a:cubicBezTo>
                  <a:pt x="7560" y="8730"/>
                  <a:pt x="7571" y="8752"/>
                  <a:pt x="7581" y="8774"/>
                </a:cubicBezTo>
                <a:cubicBezTo>
                  <a:pt x="7592" y="8795"/>
                  <a:pt x="7602" y="8817"/>
                  <a:pt x="7612" y="8837"/>
                </a:cubicBezTo>
                <a:cubicBezTo>
                  <a:pt x="7622" y="8858"/>
                  <a:pt x="7632" y="8879"/>
                  <a:pt x="7641" y="8900"/>
                </a:cubicBezTo>
                <a:lnTo>
                  <a:pt x="7642" y="8900"/>
                </a:lnTo>
                <a:cubicBezTo>
                  <a:pt x="7640" y="8864"/>
                  <a:pt x="7639" y="8825"/>
                  <a:pt x="7638" y="8786"/>
                </a:cubicBezTo>
                <a:cubicBezTo>
                  <a:pt x="7637" y="8746"/>
                  <a:pt x="7637" y="8708"/>
                  <a:pt x="7637" y="8672"/>
                </a:cubicBezTo>
                <a:lnTo>
                  <a:pt x="7637" y="8198"/>
                </a:lnTo>
                <a:cubicBezTo>
                  <a:pt x="7637" y="8192"/>
                  <a:pt x="7639" y="8188"/>
                  <a:pt x="7642" y="8184"/>
                </a:cubicBezTo>
                <a:cubicBezTo>
                  <a:pt x="7645" y="8179"/>
                  <a:pt x="7650" y="8176"/>
                  <a:pt x="7657" y="8173"/>
                </a:cubicBezTo>
                <a:cubicBezTo>
                  <a:pt x="7665" y="8169"/>
                  <a:pt x="7674" y="8167"/>
                  <a:pt x="7686" y="8166"/>
                </a:cubicBezTo>
                <a:cubicBezTo>
                  <a:pt x="7698" y="8165"/>
                  <a:pt x="7713" y="8164"/>
                  <a:pt x="7732" y="8164"/>
                </a:cubicBezTo>
                <a:close/>
                <a:moveTo>
                  <a:pt x="1525" y="8164"/>
                </a:moveTo>
                <a:cubicBezTo>
                  <a:pt x="1543" y="8164"/>
                  <a:pt x="1558" y="8165"/>
                  <a:pt x="1570" y="8166"/>
                </a:cubicBezTo>
                <a:cubicBezTo>
                  <a:pt x="1582" y="8167"/>
                  <a:pt x="1591" y="8169"/>
                  <a:pt x="1597" y="8173"/>
                </a:cubicBezTo>
                <a:cubicBezTo>
                  <a:pt x="1604" y="8176"/>
                  <a:pt x="1608" y="8179"/>
                  <a:pt x="1611" y="8184"/>
                </a:cubicBezTo>
                <a:cubicBezTo>
                  <a:pt x="1614" y="8188"/>
                  <a:pt x="1615" y="8192"/>
                  <a:pt x="1615" y="8198"/>
                </a:cubicBezTo>
                <a:lnTo>
                  <a:pt x="1615" y="9107"/>
                </a:lnTo>
                <a:cubicBezTo>
                  <a:pt x="1615" y="9119"/>
                  <a:pt x="1613" y="9129"/>
                  <a:pt x="1609" y="9139"/>
                </a:cubicBezTo>
                <a:cubicBezTo>
                  <a:pt x="1605" y="9148"/>
                  <a:pt x="1599" y="9156"/>
                  <a:pt x="1592" y="9162"/>
                </a:cubicBezTo>
                <a:cubicBezTo>
                  <a:pt x="1585" y="9168"/>
                  <a:pt x="1577" y="9173"/>
                  <a:pt x="1567" y="9176"/>
                </a:cubicBezTo>
                <a:cubicBezTo>
                  <a:pt x="1557" y="9179"/>
                  <a:pt x="1548" y="9180"/>
                  <a:pt x="1538" y="9180"/>
                </a:cubicBezTo>
                <a:lnTo>
                  <a:pt x="1450" y="9180"/>
                </a:lnTo>
                <a:cubicBezTo>
                  <a:pt x="1432" y="9180"/>
                  <a:pt x="1416" y="9178"/>
                  <a:pt x="1403" y="9175"/>
                </a:cubicBezTo>
                <a:cubicBezTo>
                  <a:pt x="1390" y="9171"/>
                  <a:pt x="1377" y="9164"/>
                  <a:pt x="1366" y="9155"/>
                </a:cubicBezTo>
                <a:cubicBezTo>
                  <a:pt x="1355" y="9145"/>
                  <a:pt x="1344" y="9132"/>
                  <a:pt x="1334" y="9115"/>
                </a:cubicBezTo>
                <a:cubicBezTo>
                  <a:pt x="1323" y="9099"/>
                  <a:pt x="1312" y="9078"/>
                  <a:pt x="1299" y="9052"/>
                </a:cubicBezTo>
                <a:lnTo>
                  <a:pt x="1046" y="8579"/>
                </a:lnTo>
                <a:cubicBezTo>
                  <a:pt x="1032" y="8551"/>
                  <a:pt x="1017" y="8521"/>
                  <a:pt x="1002" y="8488"/>
                </a:cubicBezTo>
                <a:cubicBezTo>
                  <a:pt x="987" y="8455"/>
                  <a:pt x="973" y="8424"/>
                  <a:pt x="961" y="8393"/>
                </a:cubicBezTo>
                <a:lnTo>
                  <a:pt x="959" y="8393"/>
                </a:lnTo>
                <a:cubicBezTo>
                  <a:pt x="962" y="8431"/>
                  <a:pt x="963" y="8468"/>
                  <a:pt x="964" y="8505"/>
                </a:cubicBezTo>
                <a:cubicBezTo>
                  <a:pt x="965" y="8542"/>
                  <a:pt x="966" y="8581"/>
                  <a:pt x="966" y="8620"/>
                </a:cubicBezTo>
                <a:lnTo>
                  <a:pt x="966" y="9149"/>
                </a:lnTo>
                <a:cubicBezTo>
                  <a:pt x="966" y="9155"/>
                  <a:pt x="965" y="9159"/>
                  <a:pt x="962" y="9163"/>
                </a:cubicBezTo>
                <a:cubicBezTo>
                  <a:pt x="959" y="9168"/>
                  <a:pt x="954" y="9171"/>
                  <a:pt x="947" y="9174"/>
                </a:cubicBezTo>
                <a:cubicBezTo>
                  <a:pt x="940" y="9177"/>
                  <a:pt x="930" y="9179"/>
                  <a:pt x="918" y="9181"/>
                </a:cubicBezTo>
                <a:cubicBezTo>
                  <a:pt x="906" y="9182"/>
                  <a:pt x="891" y="9183"/>
                  <a:pt x="872" y="9183"/>
                </a:cubicBezTo>
                <a:cubicBezTo>
                  <a:pt x="854" y="9183"/>
                  <a:pt x="839" y="9182"/>
                  <a:pt x="827" y="9181"/>
                </a:cubicBezTo>
                <a:cubicBezTo>
                  <a:pt x="815" y="9179"/>
                  <a:pt x="806" y="9177"/>
                  <a:pt x="799" y="9174"/>
                </a:cubicBezTo>
                <a:cubicBezTo>
                  <a:pt x="792" y="9171"/>
                  <a:pt x="788" y="9168"/>
                  <a:pt x="785" y="9163"/>
                </a:cubicBezTo>
                <a:cubicBezTo>
                  <a:pt x="782" y="9159"/>
                  <a:pt x="781" y="9155"/>
                  <a:pt x="781" y="9149"/>
                </a:cubicBezTo>
                <a:lnTo>
                  <a:pt x="781" y="8240"/>
                </a:lnTo>
                <a:cubicBezTo>
                  <a:pt x="781" y="8216"/>
                  <a:pt x="788" y="8198"/>
                  <a:pt x="802" y="8185"/>
                </a:cubicBezTo>
                <a:cubicBezTo>
                  <a:pt x="817" y="8173"/>
                  <a:pt x="834" y="8167"/>
                  <a:pt x="855" y="8167"/>
                </a:cubicBezTo>
                <a:lnTo>
                  <a:pt x="965" y="8167"/>
                </a:lnTo>
                <a:cubicBezTo>
                  <a:pt x="985" y="8167"/>
                  <a:pt x="1002" y="8169"/>
                  <a:pt x="1015" y="8172"/>
                </a:cubicBezTo>
                <a:cubicBezTo>
                  <a:pt x="1029" y="8175"/>
                  <a:pt x="1041" y="8181"/>
                  <a:pt x="1051" y="8189"/>
                </a:cubicBezTo>
                <a:cubicBezTo>
                  <a:pt x="1062" y="8197"/>
                  <a:pt x="1072" y="8208"/>
                  <a:pt x="1081" y="8221"/>
                </a:cubicBezTo>
                <a:cubicBezTo>
                  <a:pt x="1091" y="8235"/>
                  <a:pt x="1100" y="8252"/>
                  <a:pt x="1110" y="8273"/>
                </a:cubicBezTo>
                <a:lnTo>
                  <a:pt x="1308" y="8643"/>
                </a:lnTo>
                <a:cubicBezTo>
                  <a:pt x="1319" y="8665"/>
                  <a:pt x="1331" y="8687"/>
                  <a:pt x="1342" y="8709"/>
                </a:cubicBezTo>
                <a:cubicBezTo>
                  <a:pt x="1353" y="8730"/>
                  <a:pt x="1364" y="8752"/>
                  <a:pt x="1374" y="8774"/>
                </a:cubicBezTo>
                <a:cubicBezTo>
                  <a:pt x="1385" y="8795"/>
                  <a:pt x="1395" y="8817"/>
                  <a:pt x="1405" y="8837"/>
                </a:cubicBezTo>
                <a:cubicBezTo>
                  <a:pt x="1415" y="8858"/>
                  <a:pt x="1425" y="8879"/>
                  <a:pt x="1434" y="8900"/>
                </a:cubicBezTo>
                <a:lnTo>
                  <a:pt x="1435" y="8900"/>
                </a:lnTo>
                <a:cubicBezTo>
                  <a:pt x="1433" y="8864"/>
                  <a:pt x="1432" y="8825"/>
                  <a:pt x="1431" y="8786"/>
                </a:cubicBezTo>
                <a:cubicBezTo>
                  <a:pt x="1430" y="8746"/>
                  <a:pt x="1430" y="8708"/>
                  <a:pt x="1430" y="8672"/>
                </a:cubicBezTo>
                <a:lnTo>
                  <a:pt x="1430" y="8198"/>
                </a:lnTo>
                <a:cubicBezTo>
                  <a:pt x="1430" y="8192"/>
                  <a:pt x="1432" y="8188"/>
                  <a:pt x="1435" y="8184"/>
                </a:cubicBezTo>
                <a:cubicBezTo>
                  <a:pt x="1438" y="8179"/>
                  <a:pt x="1443" y="8176"/>
                  <a:pt x="1450" y="8173"/>
                </a:cubicBezTo>
                <a:cubicBezTo>
                  <a:pt x="1458" y="8169"/>
                  <a:pt x="1467" y="8167"/>
                  <a:pt x="1479" y="8166"/>
                </a:cubicBezTo>
                <a:cubicBezTo>
                  <a:pt x="1491" y="8165"/>
                  <a:pt x="1506" y="8164"/>
                  <a:pt x="1525" y="8164"/>
                </a:cubicBezTo>
                <a:close/>
                <a:moveTo>
                  <a:pt x="4864" y="8162"/>
                </a:moveTo>
                <a:cubicBezTo>
                  <a:pt x="4884" y="8162"/>
                  <a:pt x="4901" y="8163"/>
                  <a:pt x="4914" y="8164"/>
                </a:cubicBezTo>
                <a:cubicBezTo>
                  <a:pt x="4927" y="8166"/>
                  <a:pt x="4937" y="8168"/>
                  <a:pt x="4945" y="8171"/>
                </a:cubicBezTo>
                <a:cubicBezTo>
                  <a:pt x="4953" y="8173"/>
                  <a:pt x="4959" y="8177"/>
                  <a:pt x="4962" y="8181"/>
                </a:cubicBezTo>
                <a:cubicBezTo>
                  <a:pt x="4965" y="8185"/>
                  <a:pt x="4967" y="8190"/>
                  <a:pt x="4967" y="8195"/>
                </a:cubicBezTo>
                <a:lnTo>
                  <a:pt x="4967" y="9150"/>
                </a:lnTo>
                <a:cubicBezTo>
                  <a:pt x="4967" y="9155"/>
                  <a:pt x="4965" y="9160"/>
                  <a:pt x="4962" y="9164"/>
                </a:cubicBezTo>
                <a:cubicBezTo>
                  <a:pt x="4959" y="9168"/>
                  <a:pt x="4953" y="9172"/>
                  <a:pt x="4945" y="9174"/>
                </a:cubicBezTo>
                <a:cubicBezTo>
                  <a:pt x="4937" y="9177"/>
                  <a:pt x="4927" y="9179"/>
                  <a:pt x="4914" y="9181"/>
                </a:cubicBezTo>
                <a:cubicBezTo>
                  <a:pt x="4901" y="9182"/>
                  <a:pt x="4884" y="9183"/>
                  <a:pt x="4864" y="9183"/>
                </a:cubicBezTo>
                <a:cubicBezTo>
                  <a:pt x="4844" y="9183"/>
                  <a:pt x="4828" y="9182"/>
                  <a:pt x="4814" y="9181"/>
                </a:cubicBezTo>
                <a:cubicBezTo>
                  <a:pt x="4801" y="9179"/>
                  <a:pt x="4791" y="9177"/>
                  <a:pt x="4783" y="9174"/>
                </a:cubicBezTo>
                <a:cubicBezTo>
                  <a:pt x="4775" y="9172"/>
                  <a:pt x="4769" y="9168"/>
                  <a:pt x="4766" y="9164"/>
                </a:cubicBezTo>
                <a:cubicBezTo>
                  <a:pt x="4763" y="9160"/>
                  <a:pt x="4761" y="9155"/>
                  <a:pt x="4761" y="9150"/>
                </a:cubicBezTo>
                <a:lnTo>
                  <a:pt x="4761" y="8195"/>
                </a:lnTo>
                <a:cubicBezTo>
                  <a:pt x="4761" y="8190"/>
                  <a:pt x="4763" y="8185"/>
                  <a:pt x="4766" y="8181"/>
                </a:cubicBezTo>
                <a:cubicBezTo>
                  <a:pt x="4769" y="8177"/>
                  <a:pt x="4775" y="8173"/>
                  <a:pt x="4783" y="8171"/>
                </a:cubicBezTo>
                <a:cubicBezTo>
                  <a:pt x="4791" y="8168"/>
                  <a:pt x="4802" y="8166"/>
                  <a:pt x="4815" y="8164"/>
                </a:cubicBezTo>
                <a:cubicBezTo>
                  <a:pt x="4828" y="8163"/>
                  <a:pt x="4844" y="8162"/>
                  <a:pt x="4864" y="8162"/>
                </a:cubicBezTo>
                <a:close/>
                <a:moveTo>
                  <a:pt x="4187" y="8162"/>
                </a:moveTo>
                <a:cubicBezTo>
                  <a:pt x="4207" y="8162"/>
                  <a:pt x="4224" y="8163"/>
                  <a:pt x="4237" y="8164"/>
                </a:cubicBezTo>
                <a:cubicBezTo>
                  <a:pt x="4250" y="8166"/>
                  <a:pt x="4260" y="8168"/>
                  <a:pt x="4268" y="8171"/>
                </a:cubicBezTo>
                <a:cubicBezTo>
                  <a:pt x="4276" y="8173"/>
                  <a:pt x="4282" y="8177"/>
                  <a:pt x="4285" y="8181"/>
                </a:cubicBezTo>
                <a:cubicBezTo>
                  <a:pt x="4288" y="8185"/>
                  <a:pt x="4290" y="8190"/>
                  <a:pt x="4290" y="8195"/>
                </a:cubicBezTo>
                <a:lnTo>
                  <a:pt x="4290" y="9008"/>
                </a:lnTo>
                <a:lnTo>
                  <a:pt x="4608" y="9008"/>
                </a:lnTo>
                <a:cubicBezTo>
                  <a:pt x="4613" y="9008"/>
                  <a:pt x="4618" y="9009"/>
                  <a:pt x="4621" y="9012"/>
                </a:cubicBezTo>
                <a:cubicBezTo>
                  <a:pt x="4625" y="9015"/>
                  <a:pt x="4629" y="9020"/>
                  <a:pt x="4631" y="9026"/>
                </a:cubicBezTo>
                <a:cubicBezTo>
                  <a:pt x="4634" y="9033"/>
                  <a:pt x="4636" y="9042"/>
                  <a:pt x="4637" y="9052"/>
                </a:cubicBezTo>
                <a:cubicBezTo>
                  <a:pt x="4638" y="9063"/>
                  <a:pt x="4639" y="9076"/>
                  <a:pt x="4639" y="9092"/>
                </a:cubicBezTo>
                <a:cubicBezTo>
                  <a:pt x="4639" y="9107"/>
                  <a:pt x="4638" y="9121"/>
                  <a:pt x="4637" y="9131"/>
                </a:cubicBezTo>
                <a:cubicBezTo>
                  <a:pt x="4636" y="9142"/>
                  <a:pt x="4634" y="9151"/>
                  <a:pt x="4631" y="9158"/>
                </a:cubicBezTo>
                <a:cubicBezTo>
                  <a:pt x="4629" y="9165"/>
                  <a:pt x="4625" y="9170"/>
                  <a:pt x="4621" y="9173"/>
                </a:cubicBezTo>
                <a:cubicBezTo>
                  <a:pt x="4618" y="9176"/>
                  <a:pt x="4613" y="9178"/>
                  <a:pt x="4608" y="9178"/>
                </a:cubicBezTo>
                <a:lnTo>
                  <a:pt x="4145" y="9178"/>
                </a:lnTo>
                <a:cubicBezTo>
                  <a:pt x="4128" y="9178"/>
                  <a:pt x="4113" y="9173"/>
                  <a:pt x="4102" y="9163"/>
                </a:cubicBezTo>
                <a:cubicBezTo>
                  <a:pt x="4090" y="9153"/>
                  <a:pt x="4084" y="9136"/>
                  <a:pt x="4084" y="9113"/>
                </a:cubicBezTo>
                <a:lnTo>
                  <a:pt x="4084" y="8195"/>
                </a:lnTo>
                <a:cubicBezTo>
                  <a:pt x="4084" y="8190"/>
                  <a:pt x="4086" y="8185"/>
                  <a:pt x="4089" y="8181"/>
                </a:cubicBezTo>
                <a:cubicBezTo>
                  <a:pt x="4092" y="8177"/>
                  <a:pt x="4098" y="8173"/>
                  <a:pt x="4106" y="8171"/>
                </a:cubicBezTo>
                <a:cubicBezTo>
                  <a:pt x="4114" y="8168"/>
                  <a:pt x="4124" y="8166"/>
                  <a:pt x="4137" y="8164"/>
                </a:cubicBezTo>
                <a:cubicBezTo>
                  <a:pt x="4151" y="8163"/>
                  <a:pt x="4167" y="8162"/>
                  <a:pt x="4187" y="8162"/>
                </a:cubicBezTo>
                <a:close/>
                <a:moveTo>
                  <a:pt x="3510" y="8162"/>
                </a:moveTo>
                <a:cubicBezTo>
                  <a:pt x="3530" y="8162"/>
                  <a:pt x="3547" y="8163"/>
                  <a:pt x="3560" y="8164"/>
                </a:cubicBezTo>
                <a:cubicBezTo>
                  <a:pt x="3573" y="8166"/>
                  <a:pt x="3583" y="8168"/>
                  <a:pt x="3591" y="8171"/>
                </a:cubicBezTo>
                <a:cubicBezTo>
                  <a:pt x="3599" y="8173"/>
                  <a:pt x="3605" y="8177"/>
                  <a:pt x="3608" y="8181"/>
                </a:cubicBezTo>
                <a:cubicBezTo>
                  <a:pt x="3611" y="8185"/>
                  <a:pt x="3613" y="8190"/>
                  <a:pt x="3613" y="8195"/>
                </a:cubicBezTo>
                <a:lnTo>
                  <a:pt x="3613" y="9008"/>
                </a:lnTo>
                <a:lnTo>
                  <a:pt x="3931" y="9008"/>
                </a:lnTo>
                <a:cubicBezTo>
                  <a:pt x="3936" y="9008"/>
                  <a:pt x="3941" y="9009"/>
                  <a:pt x="3944" y="9012"/>
                </a:cubicBezTo>
                <a:cubicBezTo>
                  <a:pt x="3948" y="9015"/>
                  <a:pt x="3952" y="9020"/>
                  <a:pt x="3954" y="9026"/>
                </a:cubicBezTo>
                <a:cubicBezTo>
                  <a:pt x="3957" y="9033"/>
                  <a:pt x="3959" y="9042"/>
                  <a:pt x="3960" y="9052"/>
                </a:cubicBezTo>
                <a:cubicBezTo>
                  <a:pt x="3961" y="9063"/>
                  <a:pt x="3962" y="9076"/>
                  <a:pt x="3962" y="9092"/>
                </a:cubicBezTo>
                <a:cubicBezTo>
                  <a:pt x="3962" y="9107"/>
                  <a:pt x="3961" y="9121"/>
                  <a:pt x="3960" y="9131"/>
                </a:cubicBezTo>
                <a:cubicBezTo>
                  <a:pt x="3959" y="9142"/>
                  <a:pt x="3957" y="9151"/>
                  <a:pt x="3954" y="9158"/>
                </a:cubicBezTo>
                <a:cubicBezTo>
                  <a:pt x="3952" y="9165"/>
                  <a:pt x="3948" y="9170"/>
                  <a:pt x="3944" y="9173"/>
                </a:cubicBezTo>
                <a:cubicBezTo>
                  <a:pt x="3941" y="9176"/>
                  <a:pt x="3936" y="9178"/>
                  <a:pt x="3931" y="9178"/>
                </a:cubicBezTo>
                <a:lnTo>
                  <a:pt x="3468" y="9178"/>
                </a:lnTo>
                <a:cubicBezTo>
                  <a:pt x="3451" y="9178"/>
                  <a:pt x="3436" y="9173"/>
                  <a:pt x="3425" y="9163"/>
                </a:cubicBezTo>
                <a:cubicBezTo>
                  <a:pt x="3413" y="9153"/>
                  <a:pt x="3407" y="9136"/>
                  <a:pt x="3407" y="9113"/>
                </a:cubicBezTo>
                <a:lnTo>
                  <a:pt x="3407" y="8195"/>
                </a:lnTo>
                <a:cubicBezTo>
                  <a:pt x="3407" y="8190"/>
                  <a:pt x="3409" y="8185"/>
                  <a:pt x="3412" y="8181"/>
                </a:cubicBezTo>
                <a:cubicBezTo>
                  <a:pt x="3415" y="8177"/>
                  <a:pt x="3421" y="8173"/>
                  <a:pt x="3429" y="8171"/>
                </a:cubicBezTo>
                <a:cubicBezTo>
                  <a:pt x="3437" y="8168"/>
                  <a:pt x="3447" y="8166"/>
                  <a:pt x="3460" y="8164"/>
                </a:cubicBezTo>
                <a:cubicBezTo>
                  <a:pt x="3474" y="8163"/>
                  <a:pt x="3490" y="8162"/>
                  <a:pt x="3510" y="8162"/>
                </a:cubicBezTo>
                <a:close/>
                <a:moveTo>
                  <a:pt x="457" y="8162"/>
                </a:moveTo>
                <a:cubicBezTo>
                  <a:pt x="477" y="8162"/>
                  <a:pt x="494" y="8163"/>
                  <a:pt x="507" y="8164"/>
                </a:cubicBezTo>
                <a:cubicBezTo>
                  <a:pt x="520" y="8166"/>
                  <a:pt x="530" y="8168"/>
                  <a:pt x="538" y="8171"/>
                </a:cubicBezTo>
                <a:cubicBezTo>
                  <a:pt x="546" y="8173"/>
                  <a:pt x="552" y="8177"/>
                  <a:pt x="555" y="8181"/>
                </a:cubicBezTo>
                <a:cubicBezTo>
                  <a:pt x="558" y="8185"/>
                  <a:pt x="560" y="8190"/>
                  <a:pt x="560" y="8195"/>
                </a:cubicBezTo>
                <a:lnTo>
                  <a:pt x="560" y="9150"/>
                </a:lnTo>
                <a:cubicBezTo>
                  <a:pt x="560" y="9155"/>
                  <a:pt x="558" y="9160"/>
                  <a:pt x="555" y="9164"/>
                </a:cubicBezTo>
                <a:cubicBezTo>
                  <a:pt x="552" y="9168"/>
                  <a:pt x="546" y="9172"/>
                  <a:pt x="538" y="9174"/>
                </a:cubicBezTo>
                <a:cubicBezTo>
                  <a:pt x="530" y="9177"/>
                  <a:pt x="520" y="9179"/>
                  <a:pt x="507" y="9181"/>
                </a:cubicBezTo>
                <a:cubicBezTo>
                  <a:pt x="494" y="9182"/>
                  <a:pt x="477" y="9183"/>
                  <a:pt x="457" y="9183"/>
                </a:cubicBezTo>
                <a:cubicBezTo>
                  <a:pt x="437" y="9183"/>
                  <a:pt x="421" y="9182"/>
                  <a:pt x="407" y="9181"/>
                </a:cubicBezTo>
                <a:cubicBezTo>
                  <a:pt x="394" y="9179"/>
                  <a:pt x="384" y="9177"/>
                  <a:pt x="376" y="9174"/>
                </a:cubicBezTo>
                <a:cubicBezTo>
                  <a:pt x="368" y="9172"/>
                  <a:pt x="362" y="9168"/>
                  <a:pt x="359" y="9164"/>
                </a:cubicBezTo>
                <a:cubicBezTo>
                  <a:pt x="356" y="9160"/>
                  <a:pt x="354" y="9155"/>
                  <a:pt x="354" y="9150"/>
                </a:cubicBezTo>
                <a:lnTo>
                  <a:pt x="354" y="8195"/>
                </a:lnTo>
                <a:cubicBezTo>
                  <a:pt x="354" y="8190"/>
                  <a:pt x="356" y="8185"/>
                  <a:pt x="359" y="8181"/>
                </a:cubicBezTo>
                <a:cubicBezTo>
                  <a:pt x="362" y="8177"/>
                  <a:pt x="368" y="8173"/>
                  <a:pt x="376" y="8171"/>
                </a:cubicBezTo>
                <a:cubicBezTo>
                  <a:pt x="384" y="8168"/>
                  <a:pt x="395" y="8166"/>
                  <a:pt x="408" y="8164"/>
                </a:cubicBezTo>
                <a:cubicBezTo>
                  <a:pt x="421" y="8163"/>
                  <a:pt x="437" y="8162"/>
                  <a:pt x="457" y="8162"/>
                </a:cubicBezTo>
                <a:close/>
                <a:moveTo>
                  <a:pt x="8463" y="8151"/>
                </a:moveTo>
                <a:cubicBezTo>
                  <a:pt x="8491" y="8151"/>
                  <a:pt x="8518" y="8153"/>
                  <a:pt x="8544" y="8158"/>
                </a:cubicBezTo>
                <a:cubicBezTo>
                  <a:pt x="8570" y="8163"/>
                  <a:pt x="8595" y="8169"/>
                  <a:pt x="8617" y="8177"/>
                </a:cubicBezTo>
                <a:cubicBezTo>
                  <a:pt x="8639" y="8184"/>
                  <a:pt x="8659" y="8193"/>
                  <a:pt x="8676" y="8203"/>
                </a:cubicBezTo>
                <a:cubicBezTo>
                  <a:pt x="8694" y="8213"/>
                  <a:pt x="8707" y="8221"/>
                  <a:pt x="8714" y="8228"/>
                </a:cubicBezTo>
                <a:cubicBezTo>
                  <a:pt x="8721" y="8235"/>
                  <a:pt x="8725" y="8241"/>
                  <a:pt x="8728" y="8246"/>
                </a:cubicBezTo>
                <a:cubicBezTo>
                  <a:pt x="8731" y="8251"/>
                  <a:pt x="8733" y="8257"/>
                  <a:pt x="8734" y="8264"/>
                </a:cubicBezTo>
                <a:cubicBezTo>
                  <a:pt x="8736" y="8271"/>
                  <a:pt x="8737" y="8280"/>
                  <a:pt x="8738" y="8290"/>
                </a:cubicBezTo>
                <a:cubicBezTo>
                  <a:pt x="8739" y="8300"/>
                  <a:pt x="8739" y="8312"/>
                  <a:pt x="8739" y="8326"/>
                </a:cubicBezTo>
                <a:cubicBezTo>
                  <a:pt x="8739" y="8342"/>
                  <a:pt x="8738" y="8355"/>
                  <a:pt x="8737" y="8366"/>
                </a:cubicBezTo>
                <a:cubicBezTo>
                  <a:pt x="8736" y="8377"/>
                  <a:pt x="8735" y="8386"/>
                  <a:pt x="8732" y="8393"/>
                </a:cubicBezTo>
                <a:cubicBezTo>
                  <a:pt x="8729" y="8399"/>
                  <a:pt x="8726" y="8404"/>
                  <a:pt x="8723" y="8407"/>
                </a:cubicBezTo>
                <a:cubicBezTo>
                  <a:pt x="8719" y="8410"/>
                  <a:pt x="8715" y="8412"/>
                  <a:pt x="8710" y="8412"/>
                </a:cubicBezTo>
                <a:cubicBezTo>
                  <a:pt x="8702" y="8412"/>
                  <a:pt x="8692" y="8407"/>
                  <a:pt x="8680" y="8398"/>
                </a:cubicBezTo>
                <a:cubicBezTo>
                  <a:pt x="8668" y="8389"/>
                  <a:pt x="8653" y="8379"/>
                  <a:pt x="8634" y="8368"/>
                </a:cubicBezTo>
                <a:cubicBezTo>
                  <a:pt x="8615" y="8357"/>
                  <a:pt x="8592" y="8347"/>
                  <a:pt x="8566" y="8338"/>
                </a:cubicBezTo>
                <a:cubicBezTo>
                  <a:pt x="8540" y="8329"/>
                  <a:pt x="8508" y="8324"/>
                  <a:pt x="8472" y="8324"/>
                </a:cubicBezTo>
                <a:cubicBezTo>
                  <a:pt x="8432" y="8324"/>
                  <a:pt x="8396" y="8332"/>
                  <a:pt x="8364" y="8349"/>
                </a:cubicBezTo>
                <a:cubicBezTo>
                  <a:pt x="8333" y="8365"/>
                  <a:pt x="8306" y="8388"/>
                  <a:pt x="8284" y="8419"/>
                </a:cubicBezTo>
                <a:cubicBezTo>
                  <a:pt x="8261" y="8449"/>
                  <a:pt x="8245" y="8486"/>
                  <a:pt x="8233" y="8529"/>
                </a:cubicBezTo>
                <a:cubicBezTo>
                  <a:pt x="8222" y="8572"/>
                  <a:pt x="8216" y="8621"/>
                  <a:pt x="8216" y="8675"/>
                </a:cubicBezTo>
                <a:cubicBezTo>
                  <a:pt x="8216" y="8734"/>
                  <a:pt x="8222" y="8786"/>
                  <a:pt x="8234" y="8829"/>
                </a:cubicBezTo>
                <a:cubicBezTo>
                  <a:pt x="8247" y="8873"/>
                  <a:pt x="8264" y="8908"/>
                  <a:pt x="8287" y="8937"/>
                </a:cubicBezTo>
                <a:cubicBezTo>
                  <a:pt x="8309" y="8965"/>
                  <a:pt x="8337" y="8986"/>
                  <a:pt x="8369" y="8999"/>
                </a:cubicBezTo>
                <a:cubicBezTo>
                  <a:pt x="8401" y="9013"/>
                  <a:pt x="8437" y="9020"/>
                  <a:pt x="8477" y="9020"/>
                </a:cubicBezTo>
                <a:cubicBezTo>
                  <a:pt x="8514" y="9020"/>
                  <a:pt x="8545" y="9016"/>
                  <a:pt x="8572" y="9007"/>
                </a:cubicBezTo>
                <a:cubicBezTo>
                  <a:pt x="8598" y="8999"/>
                  <a:pt x="8621" y="8989"/>
                  <a:pt x="8640" y="8979"/>
                </a:cubicBezTo>
                <a:cubicBezTo>
                  <a:pt x="8659" y="8968"/>
                  <a:pt x="8675" y="8959"/>
                  <a:pt x="8687" y="8950"/>
                </a:cubicBezTo>
                <a:cubicBezTo>
                  <a:pt x="8699" y="8942"/>
                  <a:pt x="8709" y="8938"/>
                  <a:pt x="8715" y="8938"/>
                </a:cubicBezTo>
                <a:cubicBezTo>
                  <a:pt x="8721" y="8938"/>
                  <a:pt x="8725" y="8939"/>
                  <a:pt x="8728" y="8941"/>
                </a:cubicBezTo>
                <a:cubicBezTo>
                  <a:pt x="8731" y="8943"/>
                  <a:pt x="8734" y="8947"/>
                  <a:pt x="8736" y="8954"/>
                </a:cubicBezTo>
                <a:cubicBezTo>
                  <a:pt x="8738" y="8960"/>
                  <a:pt x="8739" y="8969"/>
                  <a:pt x="8740" y="8980"/>
                </a:cubicBezTo>
                <a:cubicBezTo>
                  <a:pt x="8741" y="8991"/>
                  <a:pt x="8742" y="9006"/>
                  <a:pt x="8742" y="9025"/>
                </a:cubicBezTo>
                <a:cubicBezTo>
                  <a:pt x="8742" y="9038"/>
                  <a:pt x="8742" y="9049"/>
                  <a:pt x="8741" y="9058"/>
                </a:cubicBezTo>
                <a:cubicBezTo>
                  <a:pt x="8740" y="9067"/>
                  <a:pt x="8739" y="9075"/>
                  <a:pt x="8737" y="9081"/>
                </a:cubicBezTo>
                <a:cubicBezTo>
                  <a:pt x="8736" y="9088"/>
                  <a:pt x="8734" y="9093"/>
                  <a:pt x="8731" y="9098"/>
                </a:cubicBezTo>
                <a:cubicBezTo>
                  <a:pt x="8728" y="9103"/>
                  <a:pt x="8724" y="9108"/>
                  <a:pt x="8719" y="9114"/>
                </a:cubicBezTo>
                <a:cubicBezTo>
                  <a:pt x="8713" y="9120"/>
                  <a:pt x="8702" y="9128"/>
                  <a:pt x="8685" y="9137"/>
                </a:cubicBezTo>
                <a:cubicBezTo>
                  <a:pt x="8669" y="9146"/>
                  <a:pt x="8649" y="9155"/>
                  <a:pt x="8625" y="9164"/>
                </a:cubicBezTo>
                <a:cubicBezTo>
                  <a:pt x="8601" y="9173"/>
                  <a:pt x="8574" y="9180"/>
                  <a:pt x="8544" y="9185"/>
                </a:cubicBezTo>
                <a:cubicBezTo>
                  <a:pt x="8513" y="9191"/>
                  <a:pt x="8480" y="9194"/>
                  <a:pt x="8445" y="9194"/>
                </a:cubicBezTo>
                <a:cubicBezTo>
                  <a:pt x="8376" y="9194"/>
                  <a:pt x="8313" y="9183"/>
                  <a:pt x="8257" y="9162"/>
                </a:cubicBezTo>
                <a:cubicBezTo>
                  <a:pt x="8202" y="9141"/>
                  <a:pt x="8154" y="9109"/>
                  <a:pt x="8115" y="9066"/>
                </a:cubicBezTo>
                <a:cubicBezTo>
                  <a:pt x="8076" y="9024"/>
                  <a:pt x="8046" y="8971"/>
                  <a:pt x="8025" y="8907"/>
                </a:cubicBezTo>
                <a:cubicBezTo>
                  <a:pt x="8004" y="8844"/>
                  <a:pt x="7994" y="8770"/>
                  <a:pt x="7994" y="8686"/>
                </a:cubicBezTo>
                <a:cubicBezTo>
                  <a:pt x="7994" y="8600"/>
                  <a:pt x="8005" y="8524"/>
                  <a:pt x="8028" y="8457"/>
                </a:cubicBezTo>
                <a:cubicBezTo>
                  <a:pt x="8051" y="8390"/>
                  <a:pt x="8083" y="8334"/>
                  <a:pt x="8125" y="8289"/>
                </a:cubicBezTo>
                <a:cubicBezTo>
                  <a:pt x="8166" y="8244"/>
                  <a:pt x="8215" y="8210"/>
                  <a:pt x="8273" y="8186"/>
                </a:cubicBezTo>
                <a:cubicBezTo>
                  <a:pt x="8330" y="8163"/>
                  <a:pt x="8394" y="8151"/>
                  <a:pt x="8463" y="8151"/>
                </a:cubicBezTo>
                <a:close/>
                <a:moveTo>
                  <a:pt x="5662" y="8150"/>
                </a:moveTo>
                <a:cubicBezTo>
                  <a:pt x="5705" y="8150"/>
                  <a:pt x="5745" y="8153"/>
                  <a:pt x="5781" y="8159"/>
                </a:cubicBezTo>
                <a:cubicBezTo>
                  <a:pt x="5817" y="8165"/>
                  <a:pt x="5848" y="8172"/>
                  <a:pt x="5875" y="8181"/>
                </a:cubicBezTo>
                <a:cubicBezTo>
                  <a:pt x="5902" y="8189"/>
                  <a:pt x="5924" y="8199"/>
                  <a:pt x="5942" y="8208"/>
                </a:cubicBezTo>
                <a:cubicBezTo>
                  <a:pt x="5960" y="8218"/>
                  <a:pt x="5972" y="8227"/>
                  <a:pt x="5979" y="8234"/>
                </a:cubicBezTo>
                <a:cubicBezTo>
                  <a:pt x="5986" y="8241"/>
                  <a:pt x="5991" y="8252"/>
                  <a:pt x="5994" y="8265"/>
                </a:cubicBezTo>
                <a:cubicBezTo>
                  <a:pt x="5997" y="8278"/>
                  <a:pt x="5999" y="8298"/>
                  <a:pt x="5999" y="8324"/>
                </a:cubicBezTo>
                <a:cubicBezTo>
                  <a:pt x="5999" y="8339"/>
                  <a:pt x="5998" y="8352"/>
                  <a:pt x="5997" y="8363"/>
                </a:cubicBezTo>
                <a:cubicBezTo>
                  <a:pt x="5996" y="8374"/>
                  <a:pt x="5994" y="8383"/>
                  <a:pt x="5992" y="8389"/>
                </a:cubicBezTo>
                <a:cubicBezTo>
                  <a:pt x="5989" y="8396"/>
                  <a:pt x="5986" y="8400"/>
                  <a:pt x="5983" y="8403"/>
                </a:cubicBezTo>
                <a:cubicBezTo>
                  <a:pt x="5980" y="8406"/>
                  <a:pt x="5976" y="8407"/>
                  <a:pt x="5971" y="8407"/>
                </a:cubicBezTo>
                <a:cubicBezTo>
                  <a:pt x="5964" y="8407"/>
                  <a:pt x="5953" y="8402"/>
                  <a:pt x="5938" y="8393"/>
                </a:cubicBezTo>
                <a:cubicBezTo>
                  <a:pt x="5923" y="8384"/>
                  <a:pt x="5903" y="8373"/>
                  <a:pt x="5878" y="8363"/>
                </a:cubicBezTo>
                <a:cubicBezTo>
                  <a:pt x="5853" y="8352"/>
                  <a:pt x="5823" y="8341"/>
                  <a:pt x="5788" y="8332"/>
                </a:cubicBezTo>
                <a:cubicBezTo>
                  <a:pt x="5754" y="8323"/>
                  <a:pt x="5714" y="8318"/>
                  <a:pt x="5668" y="8318"/>
                </a:cubicBezTo>
                <a:cubicBezTo>
                  <a:pt x="5619" y="8318"/>
                  <a:pt x="5575" y="8326"/>
                  <a:pt x="5535" y="8343"/>
                </a:cubicBezTo>
                <a:cubicBezTo>
                  <a:pt x="5495" y="8360"/>
                  <a:pt x="5462" y="8384"/>
                  <a:pt x="5433" y="8415"/>
                </a:cubicBezTo>
                <a:cubicBezTo>
                  <a:pt x="5405" y="8446"/>
                  <a:pt x="5384" y="8483"/>
                  <a:pt x="5369" y="8527"/>
                </a:cubicBezTo>
                <a:cubicBezTo>
                  <a:pt x="5354" y="8570"/>
                  <a:pt x="5346" y="8618"/>
                  <a:pt x="5346" y="8671"/>
                </a:cubicBezTo>
                <a:cubicBezTo>
                  <a:pt x="5346" y="8729"/>
                  <a:pt x="5354" y="8780"/>
                  <a:pt x="5369" y="8824"/>
                </a:cubicBezTo>
                <a:cubicBezTo>
                  <a:pt x="5384" y="8868"/>
                  <a:pt x="5406" y="8905"/>
                  <a:pt x="5433" y="8934"/>
                </a:cubicBezTo>
                <a:cubicBezTo>
                  <a:pt x="5461" y="8964"/>
                  <a:pt x="5494" y="8986"/>
                  <a:pt x="5533" y="9001"/>
                </a:cubicBezTo>
                <a:cubicBezTo>
                  <a:pt x="5572" y="9016"/>
                  <a:pt x="5615" y="9024"/>
                  <a:pt x="5662" y="9024"/>
                </a:cubicBezTo>
                <a:cubicBezTo>
                  <a:pt x="5684" y="9024"/>
                  <a:pt x="5707" y="9021"/>
                  <a:pt x="5730" y="9016"/>
                </a:cubicBezTo>
                <a:cubicBezTo>
                  <a:pt x="5752" y="9011"/>
                  <a:pt x="5773" y="9003"/>
                  <a:pt x="5792" y="8993"/>
                </a:cubicBezTo>
                <a:lnTo>
                  <a:pt x="5792" y="8758"/>
                </a:lnTo>
                <a:lnTo>
                  <a:pt x="5601" y="8758"/>
                </a:lnTo>
                <a:cubicBezTo>
                  <a:pt x="5591" y="8758"/>
                  <a:pt x="5584" y="8752"/>
                  <a:pt x="5579" y="8740"/>
                </a:cubicBezTo>
                <a:cubicBezTo>
                  <a:pt x="5574" y="8729"/>
                  <a:pt x="5571" y="8709"/>
                  <a:pt x="5571" y="8681"/>
                </a:cubicBezTo>
                <a:cubicBezTo>
                  <a:pt x="5571" y="8666"/>
                  <a:pt x="5572" y="8654"/>
                  <a:pt x="5573" y="8644"/>
                </a:cubicBezTo>
                <a:cubicBezTo>
                  <a:pt x="5574" y="8634"/>
                  <a:pt x="5576" y="8626"/>
                  <a:pt x="5579" y="8621"/>
                </a:cubicBezTo>
                <a:cubicBezTo>
                  <a:pt x="5581" y="8615"/>
                  <a:pt x="5585" y="8610"/>
                  <a:pt x="5588" y="8607"/>
                </a:cubicBezTo>
                <a:cubicBezTo>
                  <a:pt x="5592" y="8604"/>
                  <a:pt x="5596" y="8603"/>
                  <a:pt x="5601" y="8603"/>
                </a:cubicBezTo>
                <a:lnTo>
                  <a:pt x="5942" y="8603"/>
                </a:lnTo>
                <a:cubicBezTo>
                  <a:pt x="5951" y="8603"/>
                  <a:pt x="5958" y="8604"/>
                  <a:pt x="5965" y="8607"/>
                </a:cubicBezTo>
                <a:cubicBezTo>
                  <a:pt x="5971" y="8610"/>
                  <a:pt x="5977" y="8614"/>
                  <a:pt x="5982" y="8620"/>
                </a:cubicBezTo>
                <a:cubicBezTo>
                  <a:pt x="5987" y="8626"/>
                  <a:pt x="5990" y="8633"/>
                  <a:pt x="5993" y="8641"/>
                </a:cubicBezTo>
                <a:cubicBezTo>
                  <a:pt x="5996" y="8649"/>
                  <a:pt x="5997" y="8658"/>
                  <a:pt x="5997" y="8669"/>
                </a:cubicBezTo>
                <a:lnTo>
                  <a:pt x="5997" y="9071"/>
                </a:lnTo>
                <a:cubicBezTo>
                  <a:pt x="5997" y="9086"/>
                  <a:pt x="5994" y="9100"/>
                  <a:pt x="5989" y="9112"/>
                </a:cubicBezTo>
                <a:cubicBezTo>
                  <a:pt x="5983" y="9124"/>
                  <a:pt x="5972" y="9133"/>
                  <a:pt x="5955" y="9140"/>
                </a:cubicBezTo>
                <a:cubicBezTo>
                  <a:pt x="5938" y="9146"/>
                  <a:pt x="5917" y="9153"/>
                  <a:pt x="5892" y="9161"/>
                </a:cubicBezTo>
                <a:cubicBezTo>
                  <a:pt x="5867" y="9168"/>
                  <a:pt x="5841" y="9174"/>
                  <a:pt x="5815" y="9179"/>
                </a:cubicBezTo>
                <a:cubicBezTo>
                  <a:pt x="5788" y="9185"/>
                  <a:pt x="5761" y="9188"/>
                  <a:pt x="5733" y="9191"/>
                </a:cubicBezTo>
                <a:cubicBezTo>
                  <a:pt x="5706" y="9194"/>
                  <a:pt x="5678" y="9195"/>
                  <a:pt x="5651" y="9195"/>
                </a:cubicBezTo>
                <a:cubicBezTo>
                  <a:pt x="5570" y="9195"/>
                  <a:pt x="5498" y="9183"/>
                  <a:pt x="5434" y="9160"/>
                </a:cubicBezTo>
                <a:cubicBezTo>
                  <a:pt x="5370" y="9137"/>
                  <a:pt x="5316" y="9103"/>
                  <a:pt x="5272" y="9059"/>
                </a:cubicBezTo>
                <a:cubicBezTo>
                  <a:pt x="5227" y="9015"/>
                  <a:pt x="5194" y="8962"/>
                  <a:pt x="5170" y="8899"/>
                </a:cubicBezTo>
                <a:cubicBezTo>
                  <a:pt x="5147" y="8835"/>
                  <a:pt x="5135" y="8764"/>
                  <a:pt x="5135" y="8683"/>
                </a:cubicBezTo>
                <a:cubicBezTo>
                  <a:pt x="5135" y="8601"/>
                  <a:pt x="5148" y="8526"/>
                  <a:pt x="5173" y="8460"/>
                </a:cubicBezTo>
                <a:cubicBezTo>
                  <a:pt x="5198" y="8395"/>
                  <a:pt x="5233" y="8339"/>
                  <a:pt x="5279" y="8293"/>
                </a:cubicBezTo>
                <a:cubicBezTo>
                  <a:pt x="5325" y="8246"/>
                  <a:pt x="5380" y="8211"/>
                  <a:pt x="5445" y="8187"/>
                </a:cubicBezTo>
                <a:cubicBezTo>
                  <a:pt x="5510" y="8162"/>
                  <a:pt x="5582" y="8150"/>
                  <a:pt x="5662" y="8150"/>
                </a:cubicBezTo>
                <a:close/>
              </a:path>
            </a:pathLst>
          </a:custGeom>
        </p:spPr>
      </p:pic>
      <p:sp>
        <p:nvSpPr>
          <p:cNvPr id="5" name="Text Box 4"/>
          <p:cNvSpPr txBox="1"/>
          <p:nvPr/>
        </p:nvSpPr>
        <p:spPr>
          <a:xfrm>
            <a:off x="6494780" y="4815840"/>
            <a:ext cx="55778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AI is a form of software and technology that simulates human intelligence in machines having a transformative impact on the society. It has benefits like increased efficiency and personalized experience while also raising concerns about job displacement, privacy and ethical challenges.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315" y="288925"/>
            <a:ext cx="7813040" cy="2463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What to expect in the future: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solidFill>
                  <a:schemeClr val="bg1"/>
                </a:solidFill>
              </a:rPr>
              <a:t>Research from Oak Ridge National Laboratory maintains their is a high probability of AI replacing software developers by 2040. 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solidFill>
                  <a:schemeClr val="bg1"/>
                </a:solidFill>
              </a:rPr>
              <a:t>Rate of innovation could increase drammatically, with a potential of 50 to 100 years of progress within the next 5 to 10 years. 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 b="1">
                <a:solidFill>
                  <a:schemeClr val="bg1"/>
                </a:solidFill>
              </a:rPr>
              <a:t>More sophisticated software and data collection can threaten individual privacy and security.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13360" y="3675380"/>
            <a:ext cx="7407910" cy="2492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As we move forward: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A thoughtful approach to software safety and governance is crucial.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Individuals and businesses need to invest in retraining and upskilling to adapt to the changing job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</a:rPr>
              <a:t>There will be  a greater need to balance innovation with creating products that don’t create undue complexity for users and their workflows.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21750" y="713105"/>
            <a:ext cx="2621280" cy="4977130"/>
            <a:chOff x="14050" y="1123"/>
            <a:chExt cx="4128" cy="7838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" name="Rounded Rectangle 4"/>
            <p:cNvSpPr/>
            <p:nvPr/>
          </p:nvSpPr>
          <p:spPr>
            <a:xfrm>
              <a:off x="14050" y="1123"/>
              <a:ext cx="337" cy="783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029" y="2692"/>
              <a:ext cx="337" cy="47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872" y="3987"/>
              <a:ext cx="307" cy="200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76946"/>
            <a:ext cx="6297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Impact of Software on Environmental Safety</a:t>
            </a:r>
            <a:endParaRPr lang="en-US" sz="3875" dirty="0"/>
          </a:p>
        </p:txBody>
      </p:sp>
      <p:sp>
        <p:nvSpPr>
          <p:cNvPr id="4" name="Text 1"/>
          <p:cNvSpPr/>
          <p:nvPr/>
        </p:nvSpPr>
        <p:spPr>
          <a:xfrm>
            <a:off x="661492" y="3600847"/>
            <a:ext cx="6297018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technology shapes our planet's future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61492" y="4055369"/>
            <a:ext cx="6297018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Hermela Tilahun</a:t>
            </a: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Software Engineering and Computing27 October 2025</a:t>
            </a:r>
            <a:endParaRPr lang="en-US" sz="116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357312"/>
            <a:ext cx="4961831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Digital Paradox</a:t>
            </a:r>
            <a:endParaRPr lang="en-US" sz="3875" dirty="0"/>
          </a:p>
        </p:txBody>
      </p:sp>
      <p:sp>
        <p:nvSpPr>
          <p:cNvPr id="4" name="Shape 1"/>
          <p:cNvSpPr/>
          <p:nvPr/>
        </p:nvSpPr>
        <p:spPr>
          <a:xfrm>
            <a:off x="661492" y="2260997"/>
            <a:ext cx="6297018" cy="1116608"/>
          </a:xfrm>
          <a:prstGeom prst="roundRect">
            <a:avLst>
              <a:gd name="adj" fmla="val 7110"/>
            </a:avLst>
          </a:prstGeom>
          <a:solidFill>
            <a:srgbClr val="00A86B"/>
          </a:solidFill>
          <a:ln w="7620">
            <a:solidFill>
              <a:srgbClr val="19C18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6854" y="2456359"/>
            <a:ext cx="252243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Connection</a:t>
            </a:r>
            <a:endParaRPr lang="en-US" sz="1917" dirty="0"/>
          </a:p>
        </p:txBody>
      </p:sp>
      <p:sp>
        <p:nvSpPr>
          <p:cNvPr id="6" name="Text 3"/>
          <p:cNvSpPr/>
          <p:nvPr/>
        </p:nvSpPr>
        <p:spPr>
          <a:xfrm>
            <a:off x="856854" y="2879825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powers global communication and innovation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661492" y="3566617"/>
            <a:ext cx="6297018" cy="1116608"/>
          </a:xfrm>
          <a:prstGeom prst="roundRect">
            <a:avLst>
              <a:gd name="adj" fmla="val 7110"/>
            </a:avLst>
          </a:prstGeom>
          <a:solidFill>
            <a:srgbClr val="228B22"/>
          </a:solidFill>
          <a:ln w="7620">
            <a:solidFill>
              <a:srgbClr val="3BA43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6854" y="3761979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Hidden Costs</a:t>
            </a:r>
            <a:endParaRPr lang="en-US" sz="1917" dirty="0"/>
          </a:p>
        </p:txBody>
      </p:sp>
      <p:sp>
        <p:nvSpPr>
          <p:cNvPr id="9" name="Text 6"/>
          <p:cNvSpPr/>
          <p:nvPr/>
        </p:nvSpPr>
        <p:spPr>
          <a:xfrm>
            <a:off x="856854" y="4185445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Technological progress carries environmental consequences</a:t>
            </a:r>
            <a:endParaRPr lang="en-US" sz="1458" dirty="0"/>
          </a:p>
        </p:txBody>
      </p:sp>
      <p:sp>
        <p:nvSpPr>
          <p:cNvPr id="10" name="Text 7"/>
          <p:cNvSpPr/>
          <p:nvPr/>
        </p:nvSpPr>
        <p:spPr>
          <a:xfrm>
            <a:off x="661492" y="4895850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progress with sustainability requires understanding both sides of this equation.</a:t>
            </a:r>
            <a:endParaRPr lang="en-US" sz="145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104" y="478532"/>
            <a:ext cx="6460033" cy="456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83"/>
              </a:lnSpc>
            </a:pPr>
            <a:r>
              <a:rPr lang="en-US" sz="2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Energy Consumption: The Silent Drain</a:t>
            </a:r>
            <a:endParaRPr lang="en-US" sz="287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04" y="1392238"/>
            <a:ext cx="5274668" cy="52746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4579" y="1370509"/>
            <a:ext cx="4102100" cy="28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92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Centres Demand Enormous Power</a:t>
            </a:r>
            <a:endParaRPr lang="en-US" sz="1792" dirty="0"/>
          </a:p>
        </p:txBody>
      </p:sp>
      <p:sp>
        <p:nvSpPr>
          <p:cNvPr id="5" name="Text 2"/>
          <p:cNvSpPr/>
          <p:nvPr/>
        </p:nvSpPr>
        <p:spPr>
          <a:xfrm>
            <a:off x="6314579" y="1829991"/>
            <a:ext cx="5274668" cy="55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data centres process billions of transactions daily, requiring continuous electricity supply.</a:t>
            </a:r>
            <a:endParaRPr lang="en-US" sz="1333" dirty="0"/>
          </a:p>
        </p:txBody>
      </p:sp>
      <p:sp>
        <p:nvSpPr>
          <p:cNvPr id="6" name="Text 3"/>
          <p:cNvSpPr/>
          <p:nvPr/>
        </p:nvSpPr>
        <p:spPr>
          <a:xfrm>
            <a:off x="6314580" y="2560836"/>
            <a:ext cx="2284214" cy="28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92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ICT Sector Impact</a:t>
            </a:r>
            <a:endParaRPr lang="en-US" sz="1792" dirty="0"/>
          </a:p>
        </p:txBody>
      </p:sp>
      <p:sp>
        <p:nvSpPr>
          <p:cNvPr id="7" name="Text 4"/>
          <p:cNvSpPr/>
          <p:nvPr/>
        </p:nvSpPr>
        <p:spPr>
          <a:xfrm>
            <a:off x="6314579" y="3020319"/>
            <a:ext cx="5274668" cy="2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67"/>
              </a:lnSpc>
              <a:buSzPct val="100000"/>
              <a:buChar char="•"/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Approximately 14% of global greenhouse gas emissions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6314579" y="3359547"/>
            <a:ext cx="5274668" cy="2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67"/>
              </a:lnSpc>
              <a:buSzPct val="100000"/>
              <a:buChar char="•"/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Growing faster than many other industries</a:t>
            </a:r>
            <a:endParaRPr lang="en-US" sz="1333" dirty="0"/>
          </a:p>
        </p:txBody>
      </p:sp>
      <p:sp>
        <p:nvSpPr>
          <p:cNvPr id="9" name="Text 6"/>
          <p:cNvSpPr/>
          <p:nvPr/>
        </p:nvSpPr>
        <p:spPr>
          <a:xfrm>
            <a:off x="6314579" y="3698776"/>
            <a:ext cx="5274668" cy="2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67"/>
              </a:lnSpc>
              <a:buSzPct val="100000"/>
              <a:buChar char="•"/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Cooling systems consume vast quantities of water</a:t>
            </a:r>
            <a:endParaRPr lang="en-US" sz="1333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773212"/>
            <a:ext cx="6297018" cy="992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12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E-Waste: The Accumulating Problem</a:t>
            </a:r>
            <a:endParaRPr lang="en-US" sz="3125" dirty="0"/>
          </a:p>
        </p:txBody>
      </p:sp>
      <p:sp>
        <p:nvSpPr>
          <p:cNvPr id="4" name="Shape 1"/>
          <p:cNvSpPr/>
          <p:nvPr/>
        </p:nvSpPr>
        <p:spPr>
          <a:xfrm>
            <a:off x="5233492" y="204906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97289" y="2075657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33" dirty="0"/>
          </a:p>
        </p:txBody>
      </p:sp>
      <p:sp>
        <p:nvSpPr>
          <p:cNvPr id="6" name="Text 3"/>
          <p:cNvSpPr/>
          <p:nvPr/>
        </p:nvSpPr>
        <p:spPr>
          <a:xfrm>
            <a:off x="5847755" y="2113955"/>
            <a:ext cx="5157292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Updates Trigger Hardware Upgrades</a:t>
            </a:r>
            <a:endParaRPr lang="en-US" sz="1917" dirty="0"/>
          </a:p>
        </p:txBody>
      </p:sp>
      <p:sp>
        <p:nvSpPr>
          <p:cNvPr id="7" name="Text 4"/>
          <p:cNvSpPr/>
          <p:nvPr/>
        </p:nvSpPr>
        <p:spPr>
          <a:xfrm>
            <a:off x="5847756" y="2537420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software improvements push older devices beyond their capability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5233492" y="352028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7289" y="3546872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33" dirty="0"/>
          </a:p>
        </p:txBody>
      </p:sp>
      <p:sp>
        <p:nvSpPr>
          <p:cNvPr id="10" name="Text 7"/>
          <p:cNvSpPr/>
          <p:nvPr/>
        </p:nvSpPr>
        <p:spPr>
          <a:xfrm>
            <a:off x="5847756" y="3585170"/>
            <a:ext cx="2816919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Toxic Materials Released</a:t>
            </a:r>
            <a:endParaRPr lang="en-US" sz="1917" dirty="0"/>
          </a:p>
        </p:txBody>
      </p:sp>
      <p:sp>
        <p:nvSpPr>
          <p:cNvPr id="11" name="Text 8"/>
          <p:cNvSpPr/>
          <p:nvPr/>
        </p:nvSpPr>
        <p:spPr>
          <a:xfrm>
            <a:off x="5847756" y="4008636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Discarded electronics leak hazardous substances including mercury, lead, and cadmium into soil and water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5233492" y="499149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297289" y="5018088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33" dirty="0"/>
          </a:p>
        </p:txBody>
      </p:sp>
      <p:sp>
        <p:nvSpPr>
          <p:cNvPr id="14" name="Text 11"/>
          <p:cNvSpPr/>
          <p:nvPr/>
        </p:nvSpPr>
        <p:spPr>
          <a:xfrm>
            <a:off x="5847755" y="5056386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Growing Global Crisis</a:t>
            </a:r>
            <a:endParaRPr lang="en-US" sz="1917" dirty="0"/>
          </a:p>
        </p:txBody>
      </p:sp>
      <p:sp>
        <p:nvSpPr>
          <p:cNvPr id="15" name="Text 12"/>
          <p:cNvSpPr/>
          <p:nvPr/>
        </p:nvSpPr>
        <p:spPr>
          <a:xfrm>
            <a:off x="5847756" y="5479852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Millions of tonnes of e-waste generated annually, with only a fraction properly recycled</a:t>
            </a:r>
            <a:endParaRPr lang="en-US" sz="14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628948"/>
            <a:ext cx="6356152" cy="475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33"/>
              </a:lnSpc>
            </a:pPr>
            <a:r>
              <a:rPr lang="en-US" sz="745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Impact of Software on the Global Economy</a:t>
            </a:r>
            <a:endParaRPr lang="en-US" sz="7458" dirty="0"/>
          </a:p>
        </p:txBody>
      </p:sp>
      <p:sp>
        <p:nvSpPr>
          <p:cNvPr id="4" name="Text 1"/>
          <p:cNvSpPr/>
          <p:nvPr/>
        </p:nvSpPr>
        <p:spPr>
          <a:xfrm>
            <a:off x="5203924" y="5651103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Software reshapes how businesses compete, how services are delivered, and how people work.</a:t>
            </a:r>
            <a:endParaRPr lang="en-US" sz="141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73647"/>
            <a:ext cx="5867797" cy="496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12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Additional Environmental Risks</a:t>
            </a:r>
            <a:endParaRPr lang="en-US" sz="3125" dirty="0"/>
          </a:p>
        </p:txBody>
      </p:sp>
      <p:sp>
        <p:nvSpPr>
          <p:cNvPr id="3" name="Shape 1"/>
          <p:cNvSpPr/>
          <p:nvPr/>
        </p:nvSpPr>
        <p:spPr>
          <a:xfrm>
            <a:off x="661492" y="2747863"/>
            <a:ext cx="5339953" cy="1721445"/>
          </a:xfrm>
          <a:prstGeom prst="roundRect">
            <a:avLst>
              <a:gd name="adj" fmla="val 26353"/>
            </a:avLst>
          </a:prstGeom>
          <a:solidFill>
            <a:srgbClr val="228B22"/>
          </a:solidFill>
          <a:ln w="7620">
            <a:solidFill>
              <a:srgbClr val="3BA43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56854" y="2943225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Bloatware Burden</a:t>
            </a:r>
            <a:endParaRPr lang="en-US" sz="1917" dirty="0"/>
          </a:p>
        </p:txBody>
      </p:sp>
      <p:sp>
        <p:nvSpPr>
          <p:cNvPr id="5" name="Text 3"/>
          <p:cNvSpPr/>
          <p:nvPr/>
        </p:nvSpPr>
        <p:spPr>
          <a:xfrm>
            <a:off x="856853" y="3366691"/>
            <a:ext cx="4949230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code increases memory demands, forcing hardware upgrades and consuming more energy throughout device lifecycle</a:t>
            </a:r>
            <a:endParaRPr lang="en-US" sz="1458" dirty="0"/>
          </a:p>
        </p:txBody>
      </p:sp>
      <p:sp>
        <p:nvSpPr>
          <p:cNvPr id="6" name="Shape 4"/>
          <p:cNvSpPr/>
          <p:nvPr/>
        </p:nvSpPr>
        <p:spPr>
          <a:xfrm>
            <a:off x="6190457" y="2747863"/>
            <a:ext cx="5340053" cy="1721445"/>
          </a:xfrm>
          <a:prstGeom prst="roundRect">
            <a:avLst>
              <a:gd name="adj" fmla="val 26353"/>
            </a:avLst>
          </a:prstGeom>
          <a:solidFill>
            <a:srgbClr val="00A86B"/>
          </a:solidFill>
          <a:ln w="7620">
            <a:solidFill>
              <a:srgbClr val="19C18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85819" y="2943225"/>
            <a:ext cx="3007419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Centre Cooling Crisis</a:t>
            </a:r>
            <a:endParaRPr lang="en-US" sz="1917" dirty="0"/>
          </a:p>
        </p:txBody>
      </p:sp>
      <p:sp>
        <p:nvSpPr>
          <p:cNvPr id="8" name="Text 6"/>
          <p:cNvSpPr/>
          <p:nvPr/>
        </p:nvSpPr>
        <p:spPr>
          <a:xfrm>
            <a:off x="6385819" y="3366691"/>
            <a:ext cx="49493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Preventing server overheating requires massive water consumption and energy-intensive cooling infrastructure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61492" y="468193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interconnected challenges demonstrate why sustainable software design matters</a:t>
            </a:r>
            <a:endParaRPr lang="en-US" sz="1458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746522"/>
            <a:ext cx="6297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Green Software: Part of the Solution</a:t>
            </a:r>
            <a:endParaRPr lang="en-US" sz="387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34" y="2276277"/>
            <a:ext cx="283468" cy="283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5756" y="2270423"/>
            <a:ext cx="2498824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Energy-Efficient Code</a:t>
            </a:r>
            <a:endParaRPr lang="en-US" sz="1917" dirty="0"/>
          </a:p>
        </p:txBody>
      </p:sp>
      <p:sp>
        <p:nvSpPr>
          <p:cNvPr id="6" name="Text 2"/>
          <p:cNvSpPr/>
          <p:nvPr/>
        </p:nvSpPr>
        <p:spPr>
          <a:xfrm>
            <a:off x="1275756" y="2693889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Optimising algorithms and removing unnecessary processes directly reduces power consumption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34" y="3682604"/>
            <a:ext cx="283468" cy="283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5755" y="3676749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Infrastructure</a:t>
            </a:r>
            <a:endParaRPr lang="en-US" sz="1917" dirty="0"/>
          </a:p>
        </p:txBody>
      </p:sp>
      <p:sp>
        <p:nvSpPr>
          <p:cNvPr id="9" name="Text 4"/>
          <p:cNvSpPr/>
          <p:nvPr/>
        </p:nvSpPr>
        <p:spPr>
          <a:xfrm>
            <a:off x="1275756" y="4100215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computing resources improve efficiency and reduce individual resorce waste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334" y="5088930"/>
            <a:ext cx="283468" cy="283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75755" y="5083076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Systems</a:t>
            </a:r>
            <a:endParaRPr lang="en-US" sz="1917" dirty="0"/>
          </a:p>
        </p:txBody>
      </p:sp>
      <p:sp>
        <p:nvSpPr>
          <p:cNvPr id="12" name="Text 6"/>
          <p:cNvSpPr/>
          <p:nvPr/>
        </p:nvSpPr>
        <p:spPr>
          <a:xfrm>
            <a:off x="1275756" y="5506542"/>
            <a:ext cx="568275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innovations enable environmental monitoring, precision agriculture, and intelligent resource management</a:t>
            </a:r>
            <a:endParaRPr lang="en-US" sz="1458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948" y="494109"/>
            <a:ext cx="5666780" cy="471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Enabling Sustainability</a:t>
            </a:r>
            <a:endParaRPr lang="en-US" sz="295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7" y="1437482"/>
            <a:ext cx="3314502" cy="3314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948" y="4954092"/>
            <a:ext cx="2358628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Agriculture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28947" y="5428556"/>
            <a:ext cx="3314502" cy="862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Optimising water use and reducing chemical inputs through data-driven farming</a:t>
            </a:r>
            <a:endParaRPr lang="en-US" sz="13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147" y="1437482"/>
            <a:ext cx="3314502" cy="3314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88148" y="4954092"/>
            <a:ext cx="2835374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Transportation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4388147" y="5428556"/>
            <a:ext cx="3314502" cy="862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congestion and fuel consumption through optimised routing and autonomous systems</a:t>
            </a:r>
            <a:endParaRPr lang="en-US" sz="137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347" y="1437482"/>
            <a:ext cx="3428207" cy="34282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47348" y="5067796"/>
            <a:ext cx="3105249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Building Management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8147347" y="5542260"/>
            <a:ext cx="3428207" cy="862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Minimising energy waste through automated climate and lighting control systems</a:t>
            </a:r>
            <a:endParaRPr lang="en-US" sz="13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34046"/>
            <a:ext cx="7238603" cy="496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12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Sustainable Software Practices</a:t>
            </a:r>
            <a:endParaRPr lang="en-US" sz="3125" dirty="0"/>
          </a:p>
        </p:txBody>
      </p:sp>
      <p:sp>
        <p:nvSpPr>
          <p:cNvPr id="3" name="Shape 1"/>
          <p:cNvSpPr/>
          <p:nvPr/>
        </p:nvSpPr>
        <p:spPr>
          <a:xfrm>
            <a:off x="661492" y="3175297"/>
            <a:ext cx="3496965" cy="1948557"/>
          </a:xfrm>
          <a:prstGeom prst="roundRect">
            <a:avLst>
              <a:gd name="adj" fmla="val 407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6892" y="3200697"/>
            <a:ext cx="3446165" cy="189012"/>
          </a:xfrm>
          <a:prstGeom prst="roundRect">
            <a:avLst>
              <a:gd name="adj" fmla="val 25877"/>
            </a:avLst>
          </a:prstGeom>
          <a:solidFill>
            <a:srgbClr val="CCEEFF"/>
          </a:solidFill>
          <a:ln/>
        </p:spPr>
      </p:sp>
      <p:sp>
        <p:nvSpPr>
          <p:cNvPr id="5" name="Text 3"/>
          <p:cNvSpPr/>
          <p:nvPr/>
        </p:nvSpPr>
        <p:spPr>
          <a:xfrm>
            <a:off x="875904" y="3578721"/>
            <a:ext cx="2543969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with Efficiency</a:t>
            </a:r>
            <a:endParaRPr lang="en-US" sz="1917" dirty="0"/>
          </a:p>
        </p:txBody>
      </p:sp>
      <p:sp>
        <p:nvSpPr>
          <p:cNvPr id="6" name="Text 4"/>
          <p:cNvSpPr/>
          <p:nvPr/>
        </p:nvSpPr>
        <p:spPr>
          <a:xfrm>
            <a:off x="875903" y="4002187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Prioritise energy-efficient architecture from the beginning of development</a:t>
            </a:r>
            <a:endParaRPr lang="en-US" sz="1458" dirty="0"/>
          </a:p>
        </p:txBody>
      </p:sp>
      <p:sp>
        <p:nvSpPr>
          <p:cNvPr id="7" name="Shape 5"/>
          <p:cNvSpPr/>
          <p:nvPr/>
        </p:nvSpPr>
        <p:spPr>
          <a:xfrm>
            <a:off x="4347468" y="2891731"/>
            <a:ext cx="3496965" cy="2232124"/>
          </a:xfrm>
          <a:prstGeom prst="roundRect">
            <a:avLst>
              <a:gd name="adj" fmla="val 355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372868" y="2917131"/>
            <a:ext cx="3446165" cy="189012"/>
          </a:xfrm>
          <a:prstGeom prst="roundRect">
            <a:avLst>
              <a:gd name="adj" fmla="val 25877"/>
            </a:avLst>
          </a:prstGeom>
          <a:solidFill>
            <a:srgbClr val="CCEEFF"/>
          </a:solidFill>
          <a:ln/>
        </p:spPr>
      </p:sp>
      <p:sp>
        <p:nvSpPr>
          <p:cNvPr id="9" name="Text 7"/>
          <p:cNvSpPr/>
          <p:nvPr/>
        </p:nvSpPr>
        <p:spPr>
          <a:xfrm>
            <a:off x="4561880" y="329515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 Impact</a:t>
            </a:r>
            <a:endParaRPr lang="en-US" sz="1917" dirty="0"/>
          </a:p>
        </p:txBody>
      </p:sp>
      <p:sp>
        <p:nvSpPr>
          <p:cNvPr id="10" name="Text 8"/>
          <p:cNvSpPr/>
          <p:nvPr/>
        </p:nvSpPr>
        <p:spPr>
          <a:xfrm>
            <a:off x="4561880" y="3718619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energy consumption and hardware efficiency metrics throughout the lifecycle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8033444" y="2608263"/>
            <a:ext cx="3496965" cy="2515593"/>
          </a:xfrm>
          <a:prstGeom prst="roundRect">
            <a:avLst>
              <a:gd name="adj" fmla="val 31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58844" y="2633662"/>
            <a:ext cx="3446165" cy="189012"/>
          </a:xfrm>
          <a:prstGeom prst="roundRect">
            <a:avLst>
              <a:gd name="adj" fmla="val 25877"/>
            </a:avLst>
          </a:prstGeom>
          <a:solidFill>
            <a:srgbClr val="CCEEFF"/>
          </a:solidFill>
          <a:ln/>
        </p:spPr>
      </p:sp>
      <p:sp>
        <p:nvSpPr>
          <p:cNvPr id="13" name="Text 11"/>
          <p:cNvSpPr/>
          <p:nvPr/>
        </p:nvSpPr>
        <p:spPr>
          <a:xfrm>
            <a:off x="8247856" y="3011686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Advocate for Policy</a:t>
            </a:r>
            <a:endParaRPr lang="en-US" sz="1917" dirty="0"/>
          </a:p>
        </p:txBody>
      </p:sp>
      <p:sp>
        <p:nvSpPr>
          <p:cNvPr id="14" name="Text 12"/>
          <p:cNvSpPr/>
          <p:nvPr/>
        </p:nvSpPr>
        <p:spPr>
          <a:xfrm>
            <a:off x="8247856" y="3435152"/>
            <a:ext cx="30681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regulations and industry standards promoting green software engineering practices</a:t>
            </a:r>
            <a:endParaRPr lang="en-US" sz="1458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964134"/>
            <a:ext cx="5787232" cy="496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12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Responsibility of Engineers</a:t>
            </a:r>
            <a:endParaRPr lang="en-US" sz="3125" dirty="0"/>
          </a:p>
        </p:txBody>
      </p:sp>
      <p:sp>
        <p:nvSpPr>
          <p:cNvPr id="4" name="Text 1"/>
          <p:cNvSpPr/>
          <p:nvPr/>
        </p:nvSpPr>
        <p:spPr>
          <a:xfrm>
            <a:off x="5516960" y="2956421"/>
            <a:ext cx="601354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software development is not optional—it is essential.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516960" y="3471466"/>
            <a:ext cx="601354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line of code written today shapes environmental outcomes tomorrow. Software engineers possess the knowledge and responsibility to design systems that balance innovation with environmental safty.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5233492" y="2743795"/>
            <a:ext cx="25400" cy="2149971"/>
          </a:xfrm>
          <a:prstGeom prst="rect">
            <a:avLst/>
          </a:prstGeom>
          <a:solidFill>
            <a:srgbClr val="007EBD"/>
          </a:solidFill>
          <a:ln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96753"/>
            <a:ext cx="10869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Technology for a Sustainable Future</a:t>
            </a:r>
            <a:endParaRPr lang="en-US" sz="3875" dirty="0"/>
          </a:p>
        </p:txBody>
      </p:sp>
      <p:sp>
        <p:nvSpPr>
          <p:cNvPr id="3" name="Shape 1"/>
          <p:cNvSpPr/>
          <p:nvPr/>
        </p:nvSpPr>
        <p:spPr>
          <a:xfrm>
            <a:off x="661492" y="3415209"/>
            <a:ext cx="5339953" cy="1646039"/>
          </a:xfrm>
          <a:prstGeom prst="roundRect">
            <a:avLst>
              <a:gd name="adj" fmla="val 48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228B2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5" y="3327202"/>
            <a:ext cx="226814" cy="22681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8" y="4922441"/>
            <a:ext cx="226814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0360" y="372407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 Challenges</a:t>
            </a:r>
            <a:endParaRPr lang="en-US" sz="1917" dirty="0"/>
          </a:p>
        </p:txBody>
      </p:sp>
      <p:sp>
        <p:nvSpPr>
          <p:cNvPr id="7" name="Text 3"/>
          <p:cNvSpPr/>
          <p:nvPr/>
        </p:nvSpPr>
        <p:spPr>
          <a:xfrm>
            <a:off x="970359" y="4147543"/>
            <a:ext cx="47222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significantly impacts energy, waste, and resource consumption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6190457" y="3415209"/>
            <a:ext cx="5340053" cy="1646039"/>
          </a:xfrm>
          <a:prstGeom prst="roundRect">
            <a:avLst>
              <a:gd name="adj" fmla="val 482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00A86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450" y="3327202"/>
            <a:ext cx="226814" cy="2268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1702" y="4922441"/>
            <a:ext cx="226814" cy="226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99325" y="372407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Role</a:t>
            </a:r>
            <a:endParaRPr lang="en-US" sz="1917" dirty="0"/>
          </a:p>
        </p:txBody>
      </p:sp>
      <p:sp>
        <p:nvSpPr>
          <p:cNvPr id="12" name="Text 6"/>
          <p:cNvSpPr/>
          <p:nvPr/>
        </p:nvSpPr>
        <p:spPr>
          <a:xfrm>
            <a:off x="6499324" y="4147543"/>
            <a:ext cx="472231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Responsibly designed software enables environmental innovation and efficiency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2734" y="497186"/>
            <a:ext cx="6358533" cy="1185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Job Creation: Scale and Scope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02734" y="1953121"/>
            <a:ext cx="6358533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Software generates both direct employment and cascading indirect opportunities across the economy.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5202734" y="2822377"/>
            <a:ext cx="1969294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2.5M</a:t>
            </a:r>
            <a:endParaRPr lang="en-US" sz="4666" dirty="0"/>
          </a:p>
        </p:txBody>
      </p:sp>
      <p:sp>
        <p:nvSpPr>
          <p:cNvPr id="6" name="Text 3"/>
          <p:cNvSpPr/>
          <p:nvPr/>
        </p:nvSpPr>
        <p:spPr>
          <a:xfrm>
            <a:off x="5202734" y="3642320"/>
            <a:ext cx="1969294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Direct Software Jobs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5202734" y="4343103"/>
            <a:ext cx="1969294" cy="1441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Developers, data scientists, product managers, security specialists, and UX designers.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7397254" y="2822377"/>
            <a:ext cx="1969393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9.8M</a:t>
            </a:r>
            <a:endParaRPr lang="en-US" sz="4666" dirty="0"/>
          </a:p>
        </p:txBody>
      </p:sp>
      <p:sp>
        <p:nvSpPr>
          <p:cNvPr id="9" name="Text 6"/>
          <p:cNvSpPr/>
          <p:nvPr/>
        </p:nvSpPr>
        <p:spPr>
          <a:xfrm>
            <a:off x="7397254" y="3642320"/>
            <a:ext cx="1969393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Jobs Supported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7397254" y="4343103"/>
            <a:ext cx="1969393" cy="2017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Including indirect effects across suppliers, professional services, and deploying industries (2014 U.S. data).</a:t>
            </a:r>
            <a:endParaRPr lang="en-US" sz="1417" dirty="0"/>
          </a:p>
        </p:txBody>
      </p:sp>
      <p:sp>
        <p:nvSpPr>
          <p:cNvPr id="11" name="Text 8"/>
          <p:cNvSpPr/>
          <p:nvPr/>
        </p:nvSpPr>
        <p:spPr>
          <a:xfrm>
            <a:off x="9591874" y="2822377"/>
            <a:ext cx="1969393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$1.07T</a:t>
            </a:r>
            <a:endParaRPr lang="en-US" sz="4666" dirty="0"/>
          </a:p>
        </p:txBody>
      </p:sp>
      <p:sp>
        <p:nvSpPr>
          <p:cNvPr id="12" name="Text 9"/>
          <p:cNvSpPr/>
          <p:nvPr/>
        </p:nvSpPr>
        <p:spPr>
          <a:xfrm>
            <a:off x="9591874" y="3642320"/>
            <a:ext cx="1969393" cy="59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Economic Value Added</a:t>
            </a:r>
            <a:endParaRPr lang="en-US" sz="1833" dirty="0"/>
          </a:p>
        </p:txBody>
      </p:sp>
      <p:sp>
        <p:nvSpPr>
          <p:cNvPr id="13" name="Text 10"/>
          <p:cNvSpPr/>
          <p:nvPr/>
        </p:nvSpPr>
        <p:spPr>
          <a:xfrm>
            <a:off x="9591874" y="4343103"/>
            <a:ext cx="1969393" cy="1441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Software's contribution to U.S. economy, with $475.3B directly from software firms.</a:t>
            </a:r>
            <a:endParaRPr lang="en-US" sz="14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266256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Platform Ecosystems &amp; Entrepreneurship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724870"/>
            <a:ext cx="635615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Software platforms enable freelance, gig, and platform-enabled entrepreneurship, creating new pathways for independent workers and startups to reach markets and scale rapidly.</a:t>
            </a:r>
            <a:endParaRPr lang="en-US" sz="141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864195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Innovation: Speed and Access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92" y="2328367"/>
            <a:ext cx="270768" cy="270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8605" y="2322810"/>
            <a:ext cx="402074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Compressed Development Cycles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1218605" y="2727920"/>
            <a:ext cx="576947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Rapid prototyping and A/B testing enable faster iteration and market response.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92" y="3672384"/>
            <a:ext cx="270768" cy="270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18605" y="3666828"/>
            <a:ext cx="314850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Data-Driven Improvement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1218605" y="4071938"/>
            <a:ext cx="576947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 product refinement based on real user behavior and feedback.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592" y="5016401"/>
            <a:ext cx="270768" cy="270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18605" y="5010844"/>
            <a:ext cx="245774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Lower Entry Barriers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1218605" y="5415955"/>
            <a:ext cx="576947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Open-source libraries and shared cloud infrastructure reduce startup costs and accelerate scaling.</a:t>
            </a:r>
            <a:endParaRPr lang="en-US" sz="14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837009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Digital Economy Expansion &amp; Global Trade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2476104"/>
            <a:ext cx="1824732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Cross-Border Friction Reduced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31924" y="3547169"/>
            <a:ext cx="182473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Cloud platforms and SaaS lower barriers for international transactions and service delivery.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2903537" y="2476104"/>
            <a:ext cx="1824732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Global Reach for Small Firms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2903537" y="3547169"/>
            <a:ext cx="1824732" cy="2311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Digital marketplaces enable small businesses to access customers worldwide with minimal upfront investment.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5175151" y="2476103"/>
            <a:ext cx="1824732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Remote Work Advantage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175151" y="3250307"/>
            <a:ext cx="182473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Broader talent sourcing and new services trade opportunities across geographies.</a:t>
            </a:r>
            <a:endParaRPr lang="en-US" sz="141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266256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SaaS and Cloud Adoption Growth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724870"/>
            <a:ext cx="635615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U.S. software services spending projected to rise </a:t>
            </a:r>
            <a:r>
              <a:rPr lang="en-US" sz="1417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10.7% in 2025</a:t>
            </a: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reflecting accelerating adoption of SaaS and cloud tools across enterprises and small businesses.</a:t>
            </a:r>
            <a:endParaRPr lang="en-US" sz="141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639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875" y="411559"/>
            <a:ext cx="6572250" cy="984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Cost Reduction &amp; Productivity Gains</a:t>
            </a:r>
            <a:endParaRPr lang="en-US" sz="3083" dirty="0"/>
          </a:p>
        </p:txBody>
      </p:sp>
      <p:sp>
        <p:nvSpPr>
          <p:cNvPr id="4" name="Text 1"/>
          <p:cNvSpPr/>
          <p:nvPr/>
        </p:nvSpPr>
        <p:spPr>
          <a:xfrm>
            <a:off x="523875" y="1620639"/>
            <a:ext cx="149622" cy="187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167" dirty="0"/>
          </a:p>
        </p:txBody>
      </p:sp>
      <p:sp>
        <p:nvSpPr>
          <p:cNvPr id="5" name="Shape 2"/>
          <p:cNvSpPr/>
          <p:nvPr/>
        </p:nvSpPr>
        <p:spPr>
          <a:xfrm>
            <a:off x="523875" y="1855887"/>
            <a:ext cx="6572250" cy="1905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523875" y="1968797"/>
            <a:ext cx="1969393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Automation</a:t>
            </a:r>
            <a:endParaRPr lang="en-US" sz="1542" dirty="0"/>
          </a:p>
        </p:txBody>
      </p:sp>
      <p:sp>
        <p:nvSpPr>
          <p:cNvPr id="7" name="Text 4"/>
          <p:cNvSpPr/>
          <p:nvPr/>
        </p:nvSpPr>
        <p:spPr>
          <a:xfrm>
            <a:off x="523875" y="2304753"/>
            <a:ext cx="6572250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Eliminates repetitive tasks and reduces human error.</a:t>
            </a:r>
            <a:endParaRPr lang="en-US" sz="1167" dirty="0"/>
          </a:p>
        </p:txBody>
      </p:sp>
      <p:sp>
        <p:nvSpPr>
          <p:cNvPr id="8" name="Text 5"/>
          <p:cNvSpPr/>
          <p:nvPr/>
        </p:nvSpPr>
        <p:spPr>
          <a:xfrm>
            <a:off x="523875" y="2806105"/>
            <a:ext cx="149622" cy="187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167" dirty="0"/>
          </a:p>
        </p:txBody>
      </p:sp>
      <p:sp>
        <p:nvSpPr>
          <p:cNvPr id="9" name="Shape 6"/>
          <p:cNvSpPr/>
          <p:nvPr/>
        </p:nvSpPr>
        <p:spPr>
          <a:xfrm>
            <a:off x="523875" y="3041353"/>
            <a:ext cx="6572250" cy="1905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523876" y="3154263"/>
            <a:ext cx="2425204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Process Standardization</a:t>
            </a:r>
            <a:endParaRPr lang="en-US" sz="1542" dirty="0"/>
          </a:p>
        </p:txBody>
      </p:sp>
      <p:sp>
        <p:nvSpPr>
          <p:cNvPr id="11" name="Text 8"/>
          <p:cNvSpPr/>
          <p:nvPr/>
        </p:nvSpPr>
        <p:spPr>
          <a:xfrm>
            <a:off x="523875" y="3490219"/>
            <a:ext cx="6572250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Improves forecasting and optimizes supply chains.</a:t>
            </a:r>
            <a:endParaRPr lang="en-US" sz="1167" dirty="0"/>
          </a:p>
        </p:txBody>
      </p:sp>
      <p:sp>
        <p:nvSpPr>
          <p:cNvPr id="12" name="Text 9"/>
          <p:cNvSpPr/>
          <p:nvPr/>
        </p:nvSpPr>
        <p:spPr>
          <a:xfrm>
            <a:off x="523875" y="3991570"/>
            <a:ext cx="149622" cy="187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167" dirty="0"/>
          </a:p>
        </p:txBody>
      </p:sp>
      <p:sp>
        <p:nvSpPr>
          <p:cNvPr id="13" name="Shape 10"/>
          <p:cNvSpPr/>
          <p:nvPr/>
        </p:nvSpPr>
        <p:spPr>
          <a:xfrm>
            <a:off x="523875" y="4226818"/>
            <a:ext cx="6572250" cy="1905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523875" y="4339729"/>
            <a:ext cx="1969393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Output Per Worker</a:t>
            </a:r>
            <a:endParaRPr lang="en-US" sz="1542" dirty="0"/>
          </a:p>
        </p:txBody>
      </p:sp>
      <p:sp>
        <p:nvSpPr>
          <p:cNvPr id="15" name="Text 12"/>
          <p:cNvSpPr/>
          <p:nvPr/>
        </p:nvSpPr>
        <p:spPr>
          <a:xfrm>
            <a:off x="523875" y="4675684"/>
            <a:ext cx="6572250" cy="23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Increases productivity and reduces waste across operations.</a:t>
            </a:r>
            <a:endParaRPr lang="en-US" sz="1167" dirty="0"/>
          </a:p>
        </p:txBody>
      </p:sp>
      <p:sp>
        <p:nvSpPr>
          <p:cNvPr id="16" name="Text 13"/>
          <p:cNvSpPr/>
          <p:nvPr/>
        </p:nvSpPr>
        <p:spPr>
          <a:xfrm>
            <a:off x="523875" y="5177036"/>
            <a:ext cx="149622" cy="187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167" dirty="0"/>
          </a:p>
        </p:txBody>
      </p:sp>
      <p:sp>
        <p:nvSpPr>
          <p:cNvPr id="17" name="Shape 14"/>
          <p:cNvSpPr/>
          <p:nvPr/>
        </p:nvSpPr>
        <p:spPr>
          <a:xfrm>
            <a:off x="523875" y="5412283"/>
            <a:ext cx="6572250" cy="1905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523875" y="5525194"/>
            <a:ext cx="2031901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Pricing</a:t>
            </a:r>
            <a:endParaRPr lang="en-US" sz="1542" dirty="0"/>
          </a:p>
        </p:txBody>
      </p:sp>
      <p:sp>
        <p:nvSpPr>
          <p:cNvPr id="19" name="Text 16"/>
          <p:cNvSpPr/>
          <p:nvPr/>
        </p:nvSpPr>
        <p:spPr>
          <a:xfrm>
            <a:off x="523875" y="5861149"/>
            <a:ext cx="6572250" cy="47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Shifts capital costs to predictable operating expenses, enabling smaller firms to access advanced capabilities.</a:t>
            </a:r>
            <a:endParaRPr lang="en-US" sz="116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418755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283446"/>
            <a:ext cx="6356152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Software acts as both foundation and accelerator of global economic transformation. Its primary impacts—job creation, innovation, digital trade expansion, and cost reduction—are mutually reinforcing and compound over time.</a:t>
            </a:r>
            <a:endParaRPr lang="en-US" sz="141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1183</Words>
  <Application>Microsoft Office PowerPoint</Application>
  <PresentationFormat>Widescreen</PresentationFormat>
  <Paragraphs>177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Agency FB</vt:lpstr>
      <vt:lpstr>Alexandria Light</vt:lpstr>
      <vt:lpstr>Alexandria Semi Bold</vt:lpstr>
      <vt:lpstr>Arial</vt:lpstr>
      <vt:lpstr>Calibri</vt:lpstr>
      <vt:lpstr>Calibri Light</vt:lpstr>
      <vt:lpstr>Inter</vt:lpstr>
      <vt:lpstr>Petrona Bold</vt:lpstr>
      <vt:lpstr>Sora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herme</dc:creator>
  <cp:lastModifiedBy>helen tamene</cp:lastModifiedBy>
  <cp:revision>10</cp:revision>
  <dcterms:created xsi:type="dcterms:W3CDTF">2025-07-23T00:59:00Z</dcterms:created>
  <dcterms:modified xsi:type="dcterms:W3CDTF">2025-11-01T11:37:11Z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562882426BAE47C381103B30E084C4BC_11</vt:lpwstr>
  </property>
  <property fmtid="{D5CDD505-2E9C-101B-9397-08002B2CF9AE}" pid="3" name="KSOProductBuildVer">
    <vt:lpwstr>1033-12.2.0.23131</vt:lpwstr>
  </property>
</Properties>
</file>